
<file path=[Content_Types].xml><?xml version="1.0" encoding="utf-8"?>
<Types xmlns="http://schemas.openxmlformats.org/package/2006/content-types">
  <Default Extension="fntdata" ContentType="application/x-fontdata"/>
  <Default Extension="gif" ContentType="image/gif"/>
  <Default Extension="jpeg" ContentType="image/jpeg"/>
  <Default Extension="mov" ContentType="video/quicktime"/>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16"/>
  </p:notesMasterIdLst>
  <p:sldIdLst>
    <p:sldId id="269" r:id="rId2"/>
    <p:sldId id="257" r:id="rId3"/>
    <p:sldId id="270" r:id="rId4"/>
    <p:sldId id="260" r:id="rId5"/>
    <p:sldId id="271" r:id="rId6"/>
    <p:sldId id="272" r:id="rId7"/>
    <p:sldId id="256" r:id="rId8"/>
    <p:sldId id="276" r:id="rId9"/>
    <p:sldId id="264" r:id="rId10"/>
    <p:sldId id="274" r:id="rId11"/>
    <p:sldId id="265" r:id="rId12"/>
    <p:sldId id="266" r:id="rId13"/>
    <p:sldId id="267" r:id="rId14"/>
    <p:sldId id="273" r:id="rId15"/>
  </p:sldIdLst>
  <p:sldSz cx="18288000" cy="10287000"/>
  <p:notesSz cx="6858000" cy="9144000"/>
  <p:embeddedFontLst>
    <p:embeddedFont>
      <p:font typeface="Helvetica World" panose="020B0604020202020204" charset="-128"/>
      <p:regular r:id="rId17"/>
    </p:embeddedFont>
    <p:embeddedFont>
      <p:font typeface="Arial Bold" panose="020B0704020202020204" pitchFamily="34" charset="0"/>
      <p:bold r:id="rId18"/>
    </p:embeddedFont>
    <p:embeddedFont>
      <p:font typeface="Calibri" panose="020F0502020204030204" pitchFamily="34" charset="0"/>
      <p:regular r:id="rId19"/>
      <p:bold r:id="rId20"/>
      <p:italic r:id="rId21"/>
      <p:boldItalic r:id="rId22"/>
    </p:embeddedFont>
    <p:embeddedFont>
      <p:font typeface="Calibri (MS)" panose="020B0604020202020204" charset="0"/>
      <p:regular r:id="rId23"/>
    </p:embeddedFont>
    <p:embeddedFont>
      <p:font typeface="Calibri (MS) Bold" panose="020B0604020202020204" charset="0"/>
      <p:regular r:id="rId24"/>
    </p:embeddedFont>
    <p:embeddedFont>
      <p:font typeface="Canva Sans Bold" panose="020B0604020202020204" charset="0"/>
      <p:regular r:id="rId25"/>
    </p:embeddedFont>
    <p:embeddedFont>
      <p:font typeface="Helvetica" panose="020B0604020202020204" pitchFamily="34" charset="0"/>
      <p:regular r:id="rId26"/>
      <p:bold r:id="rId27"/>
      <p:italic r:id="rId28"/>
      <p:boldItalic r:id="rId29"/>
    </p:embeddedFont>
    <p:embeddedFont>
      <p:font typeface="Helvetica Bold" panose="020B0604020202020204" charset="0"/>
      <p:regular r:id="rId30"/>
    </p:embeddedFont>
    <p:embeddedFont>
      <p:font typeface="Open Sans Bold" panose="020B0604020202020204" charset="0"/>
      <p:regular r:id="rId31"/>
      <p:bold r:id="rId32"/>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636" autoAdjust="0"/>
    <p:restoredTop sz="94622" autoAdjust="0"/>
  </p:normalViewPr>
  <p:slideViewPr>
    <p:cSldViewPr>
      <p:cViewPr varScale="1">
        <p:scale>
          <a:sx n="70" d="100"/>
          <a:sy n="70" d="100"/>
        </p:scale>
        <p:origin x="720" y="6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font" Target="fonts/font2.fntdata"/><Relationship Id="rId26" Type="http://schemas.openxmlformats.org/officeDocument/2006/relationships/font" Target="fonts/font10.fntdata"/><Relationship Id="rId3" Type="http://schemas.openxmlformats.org/officeDocument/2006/relationships/slide" Target="slides/slide2.xml"/><Relationship Id="rId21" Type="http://schemas.openxmlformats.org/officeDocument/2006/relationships/font" Target="fonts/font5.fntdata"/><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1.fntdata"/><Relationship Id="rId25" Type="http://schemas.openxmlformats.org/officeDocument/2006/relationships/font" Target="fonts/font9.fntdata"/><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font" Target="fonts/font4.fntdata"/><Relationship Id="rId29" Type="http://schemas.openxmlformats.org/officeDocument/2006/relationships/font" Target="fonts/font13.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8.fntdata"/><Relationship Id="rId32" Type="http://schemas.openxmlformats.org/officeDocument/2006/relationships/font" Target="fonts/font16.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7.fntdata"/><Relationship Id="rId28" Type="http://schemas.openxmlformats.org/officeDocument/2006/relationships/font" Target="fonts/font12.fntdata"/><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font" Target="fonts/font3.fntdata"/><Relationship Id="rId31" Type="http://schemas.openxmlformats.org/officeDocument/2006/relationships/font" Target="fonts/font15.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6.fntdata"/><Relationship Id="rId27" Type="http://schemas.openxmlformats.org/officeDocument/2006/relationships/font" Target="fonts/font11.fntdata"/><Relationship Id="rId30" Type="http://schemas.openxmlformats.org/officeDocument/2006/relationships/font" Target="fonts/font14.fntdata"/><Relationship Id="rId35" Type="http://schemas.openxmlformats.org/officeDocument/2006/relationships/theme" Target="theme/theme1.xml"/><Relationship Id="rId8" Type="http://schemas.openxmlformats.org/officeDocument/2006/relationships/slide" Target="slides/slide7.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c:style val="2"/>
  <c:chart>
    <c:autoTitleDeleted val="1"/>
    <c:plotArea>
      <c:layout/>
      <c:doughnutChart>
        <c:varyColors val="1"/>
        <c:ser>
          <c:idx val="0"/>
          <c:order val="0"/>
          <c:tx>
            <c:strRef>
              <c:f>Sheet1!$B$1</c:f>
              <c:strCache>
                <c:ptCount val="1"/>
                <c:pt idx="0">
                  <c:v>Cost</c:v>
                </c:pt>
              </c:strCache>
            </c:strRef>
          </c:tx>
          <c:spPr>
            <a:solidFill>
              <a:schemeClr val="accent1"/>
            </a:solidFill>
            <a:ln w="9525" cap="flat">
              <a:solidFill>
                <a:srgbClr val="F9F9F9"/>
              </a:solidFill>
              <a:prstDash val="solid"/>
              <a:round/>
            </a:ln>
            <a:effectLst/>
          </c:spPr>
          <c:dPt>
            <c:idx val="0"/>
            <c:bubble3D val="0"/>
            <c:spPr>
              <a:solidFill>
                <a:srgbClr val="378ADD"/>
              </a:solidFill>
              <a:effectLst/>
            </c:spPr>
            <c:extLst>
              <c:ext xmlns:c16="http://schemas.microsoft.com/office/drawing/2014/chart" uri="{C3380CC4-5D6E-409C-BE32-E72D297353CC}">
                <c16:uniqueId val="{00000001-F405-4035-98AA-7FA8A5B99BC3}"/>
              </c:ext>
            </c:extLst>
          </c:dPt>
          <c:dPt>
            <c:idx val="1"/>
            <c:bubble3D val="0"/>
            <c:spPr>
              <a:solidFill>
                <a:srgbClr val="1D9E75"/>
              </a:solidFill>
              <a:effectLst/>
            </c:spPr>
            <c:extLst>
              <c:ext xmlns:c16="http://schemas.microsoft.com/office/drawing/2014/chart" uri="{C3380CC4-5D6E-409C-BE32-E72D297353CC}">
                <c16:uniqueId val="{00000003-F405-4035-98AA-7FA8A5B99BC3}"/>
              </c:ext>
            </c:extLst>
          </c:dPt>
          <c:dPt>
            <c:idx val="2"/>
            <c:bubble3D val="0"/>
            <c:spPr>
              <a:solidFill>
                <a:srgbClr val="D4537E"/>
              </a:solidFill>
              <a:effectLst/>
            </c:spPr>
            <c:extLst>
              <c:ext xmlns:c16="http://schemas.microsoft.com/office/drawing/2014/chart" uri="{C3380CC4-5D6E-409C-BE32-E72D297353CC}">
                <c16:uniqueId val="{00000005-F405-4035-98AA-7FA8A5B99BC3}"/>
              </c:ext>
            </c:extLst>
          </c:dPt>
          <c:dPt>
            <c:idx val="3"/>
            <c:bubble3D val="0"/>
            <c:spPr>
              <a:solidFill>
                <a:srgbClr val="BA7517"/>
              </a:solidFill>
              <a:effectLst/>
            </c:spPr>
            <c:extLst>
              <c:ext xmlns:c16="http://schemas.microsoft.com/office/drawing/2014/chart" uri="{C3380CC4-5D6E-409C-BE32-E72D297353CC}">
                <c16:uniqueId val="{00000007-F405-4035-98AA-7FA8A5B99BC3}"/>
              </c:ext>
            </c:extLst>
          </c:dPt>
          <c:dLbls>
            <c:dLbl>
              <c:idx val="0"/>
              <c:numFmt formatCode="0%" sourceLinked="0"/>
              <c:spPr/>
              <c:txPr>
                <a:bodyPr/>
                <a:lstStyle/>
                <a:p>
                  <a:pPr>
                    <a:defRPr sz="1000" b="0" i="0" u="none" strike="noStrike">
                      <a:solidFill>
                        <a:srgbClr val="FFFFFF"/>
                      </a:solidFill>
                      <a:latin typeface="Arial"/>
                    </a:defRPr>
                  </a:pPr>
                  <a:endParaRPr lang="en-US"/>
                </a:p>
              </c:txPr>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1-F405-4035-98AA-7FA8A5B99BC3}"/>
                </c:ext>
              </c:extLst>
            </c:dLbl>
            <c:dLbl>
              <c:idx val="1"/>
              <c:numFmt formatCode="0%" sourceLinked="0"/>
              <c:spPr/>
              <c:txPr>
                <a:bodyPr/>
                <a:lstStyle/>
                <a:p>
                  <a:pPr>
                    <a:defRPr sz="1000" b="0" i="0" u="none" strike="noStrike">
                      <a:solidFill>
                        <a:srgbClr val="FFFFFF"/>
                      </a:solidFill>
                      <a:latin typeface="Arial"/>
                    </a:defRPr>
                  </a:pPr>
                  <a:endParaRPr lang="en-US"/>
                </a:p>
              </c:txPr>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3-F405-4035-98AA-7FA8A5B99BC3}"/>
                </c:ext>
              </c:extLst>
            </c:dLbl>
            <c:dLbl>
              <c:idx val="2"/>
              <c:numFmt formatCode="0%" sourceLinked="0"/>
              <c:spPr/>
              <c:txPr>
                <a:bodyPr/>
                <a:lstStyle/>
                <a:p>
                  <a:pPr>
                    <a:defRPr sz="1000" b="0" i="0" u="none" strike="noStrike">
                      <a:solidFill>
                        <a:srgbClr val="FFFFFF"/>
                      </a:solidFill>
                      <a:latin typeface="Arial"/>
                    </a:defRPr>
                  </a:pPr>
                  <a:endParaRPr lang="en-US"/>
                </a:p>
              </c:txPr>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5-F405-4035-98AA-7FA8A5B99BC3}"/>
                </c:ext>
              </c:extLst>
            </c:dLbl>
            <c:dLbl>
              <c:idx val="3"/>
              <c:numFmt formatCode="0%" sourceLinked="0"/>
              <c:spPr/>
              <c:txPr>
                <a:bodyPr/>
                <a:lstStyle/>
                <a:p>
                  <a:pPr>
                    <a:defRPr sz="1000" b="0" i="0" u="none" strike="noStrike">
                      <a:solidFill>
                        <a:srgbClr val="FFFFFF"/>
                      </a:solidFill>
                      <a:latin typeface="Arial"/>
                    </a:defRPr>
                  </a:pPr>
                  <a:endParaRPr lang="en-US"/>
                </a:p>
              </c:txPr>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7-F405-4035-98AA-7FA8A5B99BC3}"/>
                </c:ext>
              </c:extLst>
            </c:dLbl>
            <c:numFmt formatCode="0%" sourceLinked="0"/>
            <c:spPr>
              <a:noFill/>
              <a:ln>
                <a:noFill/>
              </a:ln>
              <a:effectLst/>
            </c:spPr>
            <c:txPr>
              <a:bodyPr/>
              <a:lstStyle/>
              <a:p>
                <a:pPr>
                  <a:defRPr sz="1800" b="0" i="0" u="none" strike="noStrike">
                    <a:solidFill>
                      <a:srgbClr val="000000"/>
                    </a:solidFill>
                    <a:latin typeface="Arial"/>
                  </a:defRPr>
                </a:pPr>
                <a:endParaRPr lang="en-US"/>
              </a:p>
            </c:txPr>
            <c:showLegendKey val="0"/>
            <c:showVal val="0"/>
            <c:showCatName val="1"/>
            <c:showSerName val="0"/>
            <c:showPercent val="1"/>
            <c:showBubbleSize val="0"/>
            <c:showLeaderLines val="0"/>
            <c:extLst>
              <c:ext xmlns:c15="http://schemas.microsoft.com/office/drawing/2012/chart" uri="{CE6537A1-D6FC-4f65-9D91-7224C49458BB}"/>
            </c:extLst>
          </c:dLbls>
          <c:cat>
            <c:strRef>
              <c:f>Sheet1!$A$2:$A$5</c:f>
              <c:strCache>
                <c:ptCount val="4"/>
                <c:pt idx="0">
                  <c:v>Solar Panels</c:v>
                </c:pt>
                <c:pt idx="1">
                  <c:v>Racking</c:v>
                </c:pt>
                <c:pt idx="2">
                  <c:v>Batteries</c:v>
                </c:pt>
                <c:pt idx="3">
                  <c:v>Inverter</c:v>
                </c:pt>
              </c:strCache>
            </c:strRef>
          </c:cat>
          <c:val>
            <c:numRef>
              <c:f>Sheet1!$B$2:$B$5</c:f>
              <c:numCache>
                <c:formatCode>General</c:formatCode>
                <c:ptCount val="4"/>
                <c:pt idx="0">
                  <c:v>1865.5</c:v>
                </c:pt>
                <c:pt idx="1">
                  <c:v>1523.84</c:v>
                </c:pt>
                <c:pt idx="2">
                  <c:v>1495</c:v>
                </c:pt>
                <c:pt idx="3">
                  <c:v>674</c:v>
                </c:pt>
              </c:numCache>
            </c:numRef>
          </c:val>
          <c:extLst>
            <c:ext xmlns:c16="http://schemas.microsoft.com/office/drawing/2014/chart" uri="{C3380CC4-5D6E-409C-BE32-E72D297353CC}">
              <c16:uniqueId val="{00000008-F405-4035-98AA-7FA8A5B99BC3}"/>
            </c:ext>
          </c:extLst>
        </c:ser>
        <c:dLbls>
          <c:showLegendKey val="0"/>
          <c:showVal val="0"/>
          <c:showCatName val="0"/>
          <c:showSerName val="0"/>
          <c:showPercent val="0"/>
          <c:showBubbleSize val="0"/>
          <c:showLeaderLines val="0"/>
        </c:dLbls>
        <c:firstSliceAng val="0"/>
        <c:holeSize val="60"/>
      </c:doughnutChart>
      <c:spPr>
        <a:noFill/>
        <a:ln>
          <a:noFill/>
        </a:ln>
        <a:effectLst/>
      </c:spPr>
    </c:plotArea>
    <c:plotVisOnly val="1"/>
    <c:dispBlanksAs val="span"/>
    <c:showDLblsOverMax val="1"/>
  </c:chart>
  <c:spPr>
    <a:solidFill>
      <a:srgbClr val="163350"/>
    </a:solidFill>
    <a:ln w="12700" cap="flat">
      <a:solidFill>
        <a:srgbClr val="163350"/>
      </a:solidFill>
    </a:ln>
    <a:effectLst/>
  </c:sp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c:style val="2"/>
  <c:chart>
    <c:autoTitleDeleted val="1"/>
    <c:plotArea>
      <c:layout/>
      <c:doughnutChart>
        <c:varyColors val="1"/>
        <c:ser>
          <c:idx val="0"/>
          <c:order val="0"/>
          <c:tx>
            <c:strRef>
              <c:f>Sheet1!$B$1</c:f>
              <c:strCache>
                <c:ptCount val="1"/>
                <c:pt idx="0">
                  <c:v>Cost</c:v>
                </c:pt>
              </c:strCache>
            </c:strRef>
          </c:tx>
          <c:spPr>
            <a:solidFill>
              <a:schemeClr val="accent1"/>
            </a:solidFill>
            <a:ln w="9525" cap="flat">
              <a:solidFill>
                <a:srgbClr val="F9F9F9"/>
              </a:solidFill>
              <a:prstDash val="solid"/>
              <a:round/>
            </a:ln>
            <a:effectLst/>
          </c:spPr>
          <c:dPt>
            <c:idx val="0"/>
            <c:bubble3D val="0"/>
            <c:spPr>
              <a:solidFill>
                <a:srgbClr val="378ADD"/>
              </a:solidFill>
              <a:effectLst/>
            </c:spPr>
            <c:extLst>
              <c:ext xmlns:c16="http://schemas.microsoft.com/office/drawing/2014/chart" uri="{C3380CC4-5D6E-409C-BE32-E72D297353CC}">
                <c16:uniqueId val="{00000001-5504-4C44-BF89-994B87C57482}"/>
              </c:ext>
            </c:extLst>
          </c:dPt>
          <c:dPt>
            <c:idx val="1"/>
            <c:bubble3D val="0"/>
            <c:spPr>
              <a:solidFill>
                <a:srgbClr val="1D9E75"/>
              </a:solidFill>
              <a:effectLst/>
            </c:spPr>
            <c:extLst>
              <c:ext xmlns:c16="http://schemas.microsoft.com/office/drawing/2014/chart" uri="{C3380CC4-5D6E-409C-BE32-E72D297353CC}">
                <c16:uniqueId val="{00000003-5504-4C44-BF89-994B87C57482}"/>
              </c:ext>
            </c:extLst>
          </c:dPt>
          <c:dPt>
            <c:idx val="2"/>
            <c:bubble3D val="0"/>
            <c:spPr>
              <a:solidFill>
                <a:srgbClr val="D4537E"/>
              </a:solidFill>
              <a:effectLst/>
            </c:spPr>
            <c:extLst>
              <c:ext xmlns:c16="http://schemas.microsoft.com/office/drawing/2014/chart" uri="{C3380CC4-5D6E-409C-BE32-E72D297353CC}">
                <c16:uniqueId val="{00000005-5504-4C44-BF89-994B87C57482}"/>
              </c:ext>
            </c:extLst>
          </c:dPt>
          <c:dPt>
            <c:idx val="3"/>
            <c:bubble3D val="0"/>
            <c:spPr>
              <a:solidFill>
                <a:srgbClr val="BA7517"/>
              </a:solidFill>
              <a:effectLst/>
            </c:spPr>
            <c:extLst>
              <c:ext xmlns:c16="http://schemas.microsoft.com/office/drawing/2014/chart" uri="{C3380CC4-5D6E-409C-BE32-E72D297353CC}">
                <c16:uniqueId val="{00000007-5504-4C44-BF89-994B87C57482}"/>
              </c:ext>
            </c:extLst>
          </c:dPt>
          <c:dLbls>
            <c:dLbl>
              <c:idx val="0"/>
              <c:numFmt formatCode="0%" sourceLinked="0"/>
              <c:spPr/>
              <c:txPr>
                <a:bodyPr/>
                <a:lstStyle/>
                <a:p>
                  <a:pPr>
                    <a:defRPr sz="1000" b="0" i="0" u="none" strike="noStrike">
                      <a:solidFill>
                        <a:srgbClr val="FFFFFF"/>
                      </a:solidFill>
                      <a:latin typeface="Arial"/>
                    </a:defRPr>
                  </a:pPr>
                  <a:endParaRPr lang="en-US"/>
                </a:p>
              </c:txPr>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1-5504-4C44-BF89-994B87C57482}"/>
                </c:ext>
              </c:extLst>
            </c:dLbl>
            <c:dLbl>
              <c:idx val="1"/>
              <c:numFmt formatCode="0%" sourceLinked="0"/>
              <c:spPr/>
              <c:txPr>
                <a:bodyPr/>
                <a:lstStyle/>
                <a:p>
                  <a:pPr>
                    <a:defRPr sz="1000" b="0" i="0" u="none" strike="noStrike">
                      <a:solidFill>
                        <a:srgbClr val="FFFFFF"/>
                      </a:solidFill>
                      <a:latin typeface="Arial"/>
                    </a:defRPr>
                  </a:pPr>
                  <a:endParaRPr lang="en-US"/>
                </a:p>
              </c:txPr>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3-5504-4C44-BF89-994B87C57482}"/>
                </c:ext>
              </c:extLst>
            </c:dLbl>
            <c:dLbl>
              <c:idx val="2"/>
              <c:numFmt formatCode="0%" sourceLinked="0"/>
              <c:spPr/>
              <c:txPr>
                <a:bodyPr/>
                <a:lstStyle/>
                <a:p>
                  <a:pPr>
                    <a:defRPr sz="1000" b="0" i="0" u="none" strike="noStrike">
                      <a:solidFill>
                        <a:srgbClr val="FFFFFF"/>
                      </a:solidFill>
                      <a:latin typeface="Arial"/>
                    </a:defRPr>
                  </a:pPr>
                  <a:endParaRPr lang="en-US"/>
                </a:p>
              </c:txPr>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5-5504-4C44-BF89-994B87C57482}"/>
                </c:ext>
              </c:extLst>
            </c:dLbl>
            <c:dLbl>
              <c:idx val="3"/>
              <c:numFmt formatCode="0%" sourceLinked="0"/>
              <c:spPr/>
              <c:txPr>
                <a:bodyPr/>
                <a:lstStyle/>
                <a:p>
                  <a:pPr>
                    <a:defRPr sz="1000" b="0" i="0" u="none" strike="noStrike">
                      <a:solidFill>
                        <a:srgbClr val="FFFFFF"/>
                      </a:solidFill>
                      <a:latin typeface="Arial"/>
                    </a:defRPr>
                  </a:pPr>
                  <a:endParaRPr lang="en-US"/>
                </a:p>
              </c:txPr>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7-5504-4C44-BF89-994B87C57482}"/>
                </c:ext>
              </c:extLst>
            </c:dLbl>
            <c:numFmt formatCode="0%" sourceLinked="0"/>
            <c:spPr>
              <a:noFill/>
              <a:ln>
                <a:noFill/>
              </a:ln>
              <a:effectLst/>
            </c:spPr>
            <c:txPr>
              <a:bodyPr/>
              <a:lstStyle/>
              <a:p>
                <a:pPr>
                  <a:defRPr sz="1800" b="0" i="0" u="none" strike="noStrike">
                    <a:solidFill>
                      <a:srgbClr val="000000"/>
                    </a:solidFill>
                    <a:latin typeface="Arial"/>
                  </a:defRPr>
                </a:pPr>
                <a:endParaRPr lang="en-US"/>
              </a:p>
            </c:txPr>
            <c:showLegendKey val="0"/>
            <c:showVal val="0"/>
            <c:showCatName val="1"/>
            <c:showSerName val="0"/>
            <c:showPercent val="1"/>
            <c:showBubbleSize val="0"/>
            <c:showLeaderLines val="0"/>
            <c:extLst>
              <c:ext xmlns:c15="http://schemas.microsoft.com/office/drawing/2012/chart" uri="{CE6537A1-D6FC-4f65-9D91-7224C49458BB}"/>
            </c:extLst>
          </c:dLbls>
          <c:cat>
            <c:strRef>
              <c:f>Sheet1!$A$2:$A$5</c:f>
              <c:strCache>
                <c:ptCount val="4"/>
                <c:pt idx="0">
                  <c:v>Solar Panels</c:v>
                </c:pt>
                <c:pt idx="1">
                  <c:v>Racking</c:v>
                </c:pt>
                <c:pt idx="2">
                  <c:v>Batteries</c:v>
                </c:pt>
                <c:pt idx="3">
                  <c:v>Inverter</c:v>
                </c:pt>
              </c:strCache>
            </c:strRef>
          </c:cat>
          <c:val>
            <c:numRef>
              <c:f>Sheet1!$B$2:$B$5</c:f>
              <c:numCache>
                <c:formatCode>General</c:formatCode>
                <c:ptCount val="4"/>
                <c:pt idx="0">
                  <c:v>1628</c:v>
                </c:pt>
                <c:pt idx="1">
                  <c:v>1916</c:v>
                </c:pt>
                <c:pt idx="2">
                  <c:v>251</c:v>
                </c:pt>
                <c:pt idx="3">
                  <c:v>435</c:v>
                </c:pt>
              </c:numCache>
            </c:numRef>
          </c:val>
          <c:extLst>
            <c:ext xmlns:c16="http://schemas.microsoft.com/office/drawing/2014/chart" uri="{C3380CC4-5D6E-409C-BE32-E72D297353CC}">
              <c16:uniqueId val="{00000008-5504-4C44-BF89-994B87C57482}"/>
            </c:ext>
          </c:extLst>
        </c:ser>
        <c:dLbls>
          <c:showLegendKey val="0"/>
          <c:showVal val="0"/>
          <c:showCatName val="0"/>
          <c:showSerName val="0"/>
          <c:showPercent val="0"/>
          <c:showBubbleSize val="0"/>
          <c:showLeaderLines val="0"/>
        </c:dLbls>
        <c:firstSliceAng val="0"/>
        <c:holeSize val="60"/>
      </c:doughnutChart>
      <c:spPr>
        <a:noFill/>
        <a:ln>
          <a:noFill/>
        </a:ln>
        <a:effectLst/>
      </c:spPr>
    </c:plotArea>
    <c:plotVisOnly val="1"/>
    <c:dispBlanksAs val="span"/>
    <c:showDLblsOverMax val="1"/>
  </c:chart>
  <c:spPr>
    <a:solidFill>
      <a:srgbClr val="163350"/>
    </a:solidFill>
    <a:ln w="12700" cap="flat">
      <a:solidFill>
        <a:srgbClr val="163350"/>
      </a:solidFill>
    </a:ln>
    <a:effectLst/>
  </c:spPr>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9AE055C-363B-49F4-906F-E2CF64A8BDB4}" type="datetimeFigureOut">
              <a:rPr lang="en-US" smtClean="0"/>
              <a:t>6/7/2026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5A62F6A-9BF9-4B11-9A94-72E2432B0A3E}" type="slidenum">
              <a:rPr lang="en-US" smtClean="0"/>
              <a:t>‹#›</a:t>
            </a:fld>
            <a:endParaRPr lang="en-US"/>
          </a:p>
        </p:txBody>
      </p:sp>
    </p:spTree>
    <p:extLst>
      <p:ext uri="{BB962C8B-B14F-4D97-AF65-F5344CB8AC3E}">
        <p14:creationId xmlns:p14="http://schemas.microsoft.com/office/powerpoint/2010/main" val="37712995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6/7/2026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6/7/2026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6/7/2026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DEFAULT">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3947363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6/7/2026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6/7/2026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6/7/2026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6/7/2026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6/7/2026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6/7/2026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6/7/2026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6/7/2026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6/7/2026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svg"/></Relationships>
</file>

<file path=ppt/slides/_rels/slide1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7.xml"/><Relationship Id="rId6" Type="http://schemas.openxmlformats.org/officeDocument/2006/relationships/image" Target="../media/image24.png"/><Relationship Id="rId5" Type="http://schemas.openxmlformats.org/officeDocument/2006/relationships/hyperlink" Target="https://www.lowlandercenter.org/news-updates" TargetMode="External"/><Relationship Id="rId4" Type="http://schemas.openxmlformats.org/officeDocument/2006/relationships/image" Target="../media/image23.png"/></Relationships>
</file>

<file path=ppt/slides/_rels/slide11.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image" Target="../media/image26.svg"/><Relationship Id="rId7" Type="http://schemas.openxmlformats.org/officeDocument/2006/relationships/image" Target="../media/image30.svg"/><Relationship Id="rId2" Type="http://schemas.openxmlformats.org/officeDocument/2006/relationships/image" Target="../media/image25.png"/><Relationship Id="rId1" Type="http://schemas.openxmlformats.org/officeDocument/2006/relationships/slideLayout" Target="../slideLayouts/slideLayout7.xml"/><Relationship Id="rId6" Type="http://schemas.openxmlformats.org/officeDocument/2006/relationships/image" Target="../media/image29.png"/><Relationship Id="rId11" Type="http://schemas.openxmlformats.org/officeDocument/2006/relationships/image" Target="../media/image34.png"/><Relationship Id="rId5" Type="http://schemas.openxmlformats.org/officeDocument/2006/relationships/image" Target="../media/image28.svg"/><Relationship Id="rId10" Type="http://schemas.openxmlformats.org/officeDocument/2006/relationships/image" Target="../media/image33.png"/><Relationship Id="rId4" Type="http://schemas.openxmlformats.org/officeDocument/2006/relationships/image" Target="../media/image27.png"/><Relationship Id="rId9" Type="http://schemas.openxmlformats.org/officeDocument/2006/relationships/image" Target="../media/image32.png"/></Relationships>
</file>

<file path=ppt/slides/_rels/slide12.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26.svg"/><Relationship Id="rId7" Type="http://schemas.openxmlformats.org/officeDocument/2006/relationships/image" Target="../media/image36.svg"/><Relationship Id="rId2" Type="http://schemas.openxmlformats.org/officeDocument/2006/relationships/image" Target="../media/image25.png"/><Relationship Id="rId1" Type="http://schemas.openxmlformats.org/officeDocument/2006/relationships/slideLayout" Target="../slideLayouts/slideLayout7.xml"/><Relationship Id="rId6" Type="http://schemas.openxmlformats.org/officeDocument/2006/relationships/image" Target="../media/image35.png"/><Relationship Id="rId11" Type="http://schemas.openxmlformats.org/officeDocument/2006/relationships/image" Target="../media/image38.png"/><Relationship Id="rId5" Type="http://schemas.openxmlformats.org/officeDocument/2006/relationships/image" Target="../media/image28.svg"/><Relationship Id="rId10" Type="http://schemas.openxmlformats.org/officeDocument/2006/relationships/image" Target="../media/image37.png"/><Relationship Id="rId4" Type="http://schemas.openxmlformats.org/officeDocument/2006/relationships/image" Target="../media/image27.png"/><Relationship Id="rId9" Type="http://schemas.openxmlformats.org/officeDocument/2006/relationships/image" Target="../media/image30.svg"/></Relationships>
</file>

<file path=ppt/slides/_rels/slide13.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image" Target="../media/image26.svg"/><Relationship Id="rId7" Type="http://schemas.openxmlformats.org/officeDocument/2006/relationships/image" Target="../media/image30.svg"/><Relationship Id="rId2" Type="http://schemas.openxmlformats.org/officeDocument/2006/relationships/image" Target="../media/image25.png"/><Relationship Id="rId1" Type="http://schemas.openxmlformats.org/officeDocument/2006/relationships/slideLayout" Target="../slideLayouts/slideLayout7.xml"/><Relationship Id="rId6" Type="http://schemas.openxmlformats.org/officeDocument/2006/relationships/image" Target="../media/image29.png"/><Relationship Id="rId5" Type="http://schemas.openxmlformats.org/officeDocument/2006/relationships/image" Target="../media/image28.svg"/><Relationship Id="rId4" Type="http://schemas.openxmlformats.org/officeDocument/2006/relationships/image" Target="../media/image27.png"/><Relationship Id="rId9" Type="http://schemas.openxmlformats.org/officeDocument/2006/relationships/image" Target="../media/image40.gif"/></Relationships>
</file>

<file path=ppt/slides/_rels/slide14.xml.rels><?xml version="1.0" encoding="UTF-8" standalone="yes"?>
<Relationships xmlns="http://schemas.openxmlformats.org/package/2006/relationships"><Relationship Id="rId8" Type="http://schemas.openxmlformats.org/officeDocument/2006/relationships/image" Target="../media/image46.png"/><Relationship Id="rId3" Type="http://schemas.openxmlformats.org/officeDocument/2006/relationships/image" Target="../media/image42.svg"/><Relationship Id="rId7" Type="http://schemas.openxmlformats.org/officeDocument/2006/relationships/image" Target="../media/image45.png"/><Relationship Id="rId2" Type="http://schemas.openxmlformats.org/officeDocument/2006/relationships/image" Target="../media/image41.png"/><Relationship Id="rId1" Type="http://schemas.openxmlformats.org/officeDocument/2006/relationships/slideLayout" Target="../slideLayouts/slideLayout7.xml"/><Relationship Id="rId6" Type="http://schemas.openxmlformats.org/officeDocument/2006/relationships/image" Target="../media/image44.jpeg"/><Relationship Id="rId5" Type="http://schemas.openxmlformats.org/officeDocument/2006/relationships/image" Target="../media/image43.png"/><Relationship Id="rId4" Type="http://schemas.openxmlformats.org/officeDocument/2006/relationships/image" Target="../media/image18.jpeg"/></Relationships>
</file>

<file path=ppt/slides/_rels/slide2.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7.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2.xml"/><Relationship Id="rId1" Type="http://schemas.openxmlformats.org/officeDocument/2006/relationships/slideLayout" Target="../slideLayouts/slideLayout12.xml"/><Relationship Id="rId4" Type="http://schemas.openxmlformats.org/officeDocument/2006/relationships/chart" Target="../charts/chart2.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ov"/><Relationship Id="rId1" Type="http://schemas.microsoft.com/office/2007/relationships/media" Target="../media/media1.mov"/><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1"/>
            <a:ext cx="708917" cy="10287000"/>
            <a:chOff x="0" y="0"/>
            <a:chExt cx="945223" cy="13716000"/>
          </a:xfrm>
        </p:grpSpPr>
        <p:sp>
          <p:nvSpPr>
            <p:cNvPr id="3" name="Freeform 3"/>
            <p:cNvSpPr/>
            <p:nvPr/>
          </p:nvSpPr>
          <p:spPr>
            <a:xfrm>
              <a:off x="0" y="0"/>
              <a:ext cx="945261" cy="13716000"/>
            </a:xfrm>
            <a:custGeom>
              <a:avLst/>
              <a:gdLst/>
              <a:ahLst/>
              <a:cxnLst/>
              <a:rect l="l" t="t" r="r" b="b"/>
              <a:pathLst>
                <a:path w="945261" h="13716000">
                  <a:moveTo>
                    <a:pt x="0" y="0"/>
                  </a:moveTo>
                  <a:lnTo>
                    <a:pt x="945261" y="0"/>
                  </a:lnTo>
                  <a:lnTo>
                    <a:pt x="945261" y="13716000"/>
                  </a:lnTo>
                  <a:lnTo>
                    <a:pt x="0" y="13716000"/>
                  </a:lnTo>
                  <a:close/>
                </a:path>
              </a:pathLst>
            </a:custGeom>
            <a:blipFill>
              <a:blip r:embed="rId2"/>
              <a:stretch>
                <a:fillRect l="-87171" r="-87167"/>
              </a:stretch>
            </a:blipFill>
          </p:spPr>
        </p:sp>
      </p:grpSp>
      <p:sp>
        <p:nvSpPr>
          <p:cNvPr id="4" name="AutoShape 4"/>
          <p:cNvSpPr/>
          <p:nvPr/>
        </p:nvSpPr>
        <p:spPr>
          <a:xfrm rot="6780">
            <a:off x="12899707" y="9395050"/>
            <a:ext cx="4817593" cy="0"/>
          </a:xfrm>
          <a:prstGeom prst="line">
            <a:avLst/>
          </a:prstGeom>
          <a:ln w="9525" cap="rnd">
            <a:solidFill>
              <a:srgbClr val="000000"/>
            </a:solidFill>
            <a:prstDash val="solid"/>
            <a:headEnd type="none" w="sm" len="sm"/>
            <a:tailEnd type="none" w="sm" len="sm"/>
          </a:ln>
        </p:spPr>
      </p:sp>
      <p:sp>
        <p:nvSpPr>
          <p:cNvPr id="5" name="Freeform 5"/>
          <p:cNvSpPr/>
          <p:nvPr/>
        </p:nvSpPr>
        <p:spPr>
          <a:xfrm>
            <a:off x="2381" y="8509464"/>
            <a:ext cx="706536" cy="1780699"/>
          </a:xfrm>
          <a:custGeom>
            <a:avLst/>
            <a:gdLst/>
            <a:ahLst/>
            <a:cxnLst/>
            <a:rect l="l" t="t" r="r" b="b"/>
            <a:pathLst>
              <a:path w="706536" h="1780699">
                <a:moveTo>
                  <a:pt x="0" y="0"/>
                </a:moveTo>
                <a:lnTo>
                  <a:pt x="706536" y="0"/>
                </a:lnTo>
                <a:lnTo>
                  <a:pt x="706536" y="1780698"/>
                </a:lnTo>
                <a:lnTo>
                  <a:pt x="0" y="1780698"/>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grpSp>
        <p:nvGrpSpPr>
          <p:cNvPr id="6" name="Group 6"/>
          <p:cNvGrpSpPr/>
          <p:nvPr/>
        </p:nvGrpSpPr>
        <p:grpSpPr>
          <a:xfrm>
            <a:off x="1011275" y="2708305"/>
            <a:ext cx="17486960" cy="2055719"/>
            <a:chOff x="0" y="0"/>
            <a:chExt cx="23315946" cy="2740959"/>
          </a:xfrm>
        </p:grpSpPr>
        <p:sp>
          <p:nvSpPr>
            <p:cNvPr id="7" name="Freeform 7"/>
            <p:cNvSpPr/>
            <p:nvPr/>
          </p:nvSpPr>
          <p:spPr>
            <a:xfrm>
              <a:off x="0" y="0"/>
              <a:ext cx="23315960" cy="2740928"/>
            </a:xfrm>
            <a:custGeom>
              <a:avLst/>
              <a:gdLst/>
              <a:ahLst/>
              <a:cxnLst/>
              <a:rect l="l" t="t" r="r" b="b"/>
              <a:pathLst>
                <a:path w="23315960" h="2740928">
                  <a:moveTo>
                    <a:pt x="0" y="0"/>
                  </a:moveTo>
                  <a:lnTo>
                    <a:pt x="23315960" y="0"/>
                  </a:lnTo>
                  <a:lnTo>
                    <a:pt x="23315960" y="2740928"/>
                  </a:lnTo>
                  <a:lnTo>
                    <a:pt x="0" y="2740928"/>
                  </a:lnTo>
                  <a:close/>
                </a:path>
              </a:pathLst>
            </a:custGeom>
            <a:solidFill>
              <a:srgbClr val="27B7EA">
                <a:alpha val="40784"/>
              </a:srgbClr>
            </a:solidFill>
          </p:spPr>
        </p:sp>
      </p:grpSp>
      <p:sp>
        <p:nvSpPr>
          <p:cNvPr id="8" name="Freeform 8"/>
          <p:cNvSpPr/>
          <p:nvPr/>
        </p:nvSpPr>
        <p:spPr>
          <a:xfrm>
            <a:off x="1043302" y="7602300"/>
            <a:ext cx="2297519" cy="2534929"/>
          </a:xfrm>
          <a:custGeom>
            <a:avLst/>
            <a:gdLst/>
            <a:ahLst/>
            <a:cxnLst/>
            <a:rect l="l" t="t" r="r" b="b"/>
            <a:pathLst>
              <a:path w="2297519" h="2534929">
                <a:moveTo>
                  <a:pt x="0" y="0"/>
                </a:moveTo>
                <a:lnTo>
                  <a:pt x="2297519" y="0"/>
                </a:lnTo>
                <a:lnTo>
                  <a:pt x="2297519" y="2534929"/>
                </a:lnTo>
                <a:lnTo>
                  <a:pt x="0" y="2534929"/>
                </a:lnTo>
                <a:lnTo>
                  <a:pt x="0" y="0"/>
                </a:lnTo>
                <a:close/>
              </a:path>
            </a:pathLst>
          </a:custGeom>
          <a:blipFill>
            <a:blip r:embed="rId5"/>
            <a:stretch>
              <a:fillRect/>
            </a:stretch>
          </a:blipFill>
        </p:spPr>
      </p:sp>
      <p:sp>
        <p:nvSpPr>
          <p:cNvPr id="9" name="Freeform 9"/>
          <p:cNvSpPr/>
          <p:nvPr/>
        </p:nvSpPr>
        <p:spPr>
          <a:xfrm>
            <a:off x="11546622" y="4872350"/>
            <a:ext cx="4424796" cy="4424796"/>
          </a:xfrm>
          <a:custGeom>
            <a:avLst/>
            <a:gdLst/>
            <a:ahLst/>
            <a:cxnLst/>
            <a:rect l="l" t="t" r="r" b="b"/>
            <a:pathLst>
              <a:path w="4424796" h="4424796">
                <a:moveTo>
                  <a:pt x="0" y="0"/>
                </a:moveTo>
                <a:lnTo>
                  <a:pt x="4424796" y="0"/>
                </a:lnTo>
                <a:lnTo>
                  <a:pt x="4424796" y="4424796"/>
                </a:lnTo>
                <a:lnTo>
                  <a:pt x="0" y="4424796"/>
                </a:lnTo>
                <a:lnTo>
                  <a:pt x="0" y="0"/>
                </a:lnTo>
                <a:close/>
              </a:path>
            </a:pathLst>
          </a:custGeom>
          <a:blipFill>
            <a:blip r:embed="rId6"/>
            <a:stretch>
              <a:fillRect/>
            </a:stretch>
          </a:blipFill>
        </p:spPr>
      </p:sp>
      <p:sp>
        <p:nvSpPr>
          <p:cNvPr id="10" name="Freeform 10"/>
          <p:cNvSpPr/>
          <p:nvPr/>
        </p:nvSpPr>
        <p:spPr>
          <a:xfrm>
            <a:off x="708917" y="144689"/>
            <a:ext cx="17579083" cy="2563616"/>
          </a:xfrm>
          <a:custGeom>
            <a:avLst/>
            <a:gdLst/>
            <a:ahLst/>
            <a:cxnLst/>
            <a:rect l="l" t="t" r="r" b="b"/>
            <a:pathLst>
              <a:path w="17579083" h="2563616">
                <a:moveTo>
                  <a:pt x="0" y="0"/>
                </a:moveTo>
                <a:lnTo>
                  <a:pt x="17579083" y="0"/>
                </a:lnTo>
                <a:lnTo>
                  <a:pt x="17579083" y="2563616"/>
                </a:lnTo>
                <a:lnTo>
                  <a:pt x="0" y="2563616"/>
                </a:lnTo>
                <a:lnTo>
                  <a:pt x="0" y="0"/>
                </a:lnTo>
                <a:close/>
              </a:path>
            </a:pathLst>
          </a:custGeom>
          <a:blipFill>
            <a:blip r:embed="rId7"/>
            <a:stretch>
              <a:fillRect/>
            </a:stretch>
          </a:blipFill>
        </p:spPr>
      </p:sp>
      <p:sp>
        <p:nvSpPr>
          <p:cNvPr id="11" name="TextBox 11"/>
          <p:cNvSpPr txBox="1"/>
          <p:nvPr/>
        </p:nvSpPr>
        <p:spPr>
          <a:xfrm>
            <a:off x="10648140" y="9563290"/>
            <a:ext cx="7125186" cy="573938"/>
          </a:xfrm>
          <a:prstGeom prst="rect">
            <a:avLst/>
          </a:prstGeom>
        </p:spPr>
        <p:txBody>
          <a:bodyPr lIns="0" tIns="0" rIns="0" bIns="0" rtlCol="0" anchor="t">
            <a:spAutoFit/>
          </a:bodyPr>
          <a:lstStyle/>
          <a:p>
            <a:pPr algn="r">
              <a:lnSpc>
                <a:spcPts val="1980"/>
              </a:lnSpc>
            </a:pPr>
            <a:r>
              <a:rPr lang="en-US" sz="1650">
                <a:solidFill>
                  <a:srgbClr val="808080"/>
                </a:solidFill>
                <a:latin typeface="Helvetica"/>
                <a:ea typeface="Helvetica"/>
                <a:cs typeface="Helvetica"/>
                <a:sym typeface="Helvetica"/>
              </a:rPr>
              <a:t>51ˢᵗ Annual Natural Hazards Research and Applications Workshop</a:t>
            </a:r>
          </a:p>
          <a:p>
            <a:pPr algn="r">
              <a:lnSpc>
                <a:spcPts val="1980"/>
              </a:lnSpc>
            </a:pPr>
            <a:r>
              <a:rPr lang="en-US" sz="1650">
                <a:solidFill>
                  <a:srgbClr val="808080"/>
                </a:solidFill>
                <a:latin typeface="Helvetica"/>
                <a:ea typeface="Helvetica"/>
                <a:cs typeface="Helvetica"/>
                <a:sym typeface="Helvetica"/>
              </a:rPr>
              <a:t>June 14-17, 2026 | Broomfield, CO</a:t>
            </a:r>
          </a:p>
        </p:txBody>
      </p:sp>
      <p:sp>
        <p:nvSpPr>
          <p:cNvPr id="12" name="TextBox 12"/>
          <p:cNvSpPr txBox="1"/>
          <p:nvPr/>
        </p:nvSpPr>
        <p:spPr>
          <a:xfrm>
            <a:off x="1028700" y="2824415"/>
            <a:ext cx="17259300" cy="2047935"/>
          </a:xfrm>
          <a:prstGeom prst="rect">
            <a:avLst/>
          </a:prstGeom>
        </p:spPr>
        <p:txBody>
          <a:bodyPr lIns="0" tIns="0" rIns="0" bIns="0" rtlCol="0" anchor="t">
            <a:spAutoFit/>
          </a:bodyPr>
          <a:lstStyle/>
          <a:p>
            <a:pPr algn="l">
              <a:lnSpc>
                <a:spcPts val="7920"/>
              </a:lnSpc>
            </a:pPr>
            <a:r>
              <a:rPr lang="en-US" sz="6600" b="1">
                <a:solidFill>
                  <a:srgbClr val="172C51"/>
                </a:solidFill>
                <a:latin typeface="Helvetica Bold"/>
                <a:ea typeface="Helvetica Bold"/>
                <a:cs typeface="Helvetica Bold"/>
                <a:sym typeface="Helvetica Bold"/>
              </a:rPr>
              <a:t>Community-Powered Power Systems and Why They Work</a:t>
            </a:r>
          </a:p>
        </p:txBody>
      </p:sp>
      <p:sp>
        <p:nvSpPr>
          <p:cNvPr id="13" name="TextBox 13"/>
          <p:cNvSpPr txBox="1"/>
          <p:nvPr/>
        </p:nvSpPr>
        <p:spPr>
          <a:xfrm>
            <a:off x="1043302" y="5192649"/>
            <a:ext cx="8002581" cy="1685721"/>
          </a:xfrm>
          <a:prstGeom prst="rect">
            <a:avLst/>
          </a:prstGeom>
        </p:spPr>
        <p:txBody>
          <a:bodyPr lIns="0" tIns="0" rIns="0" bIns="0" rtlCol="0" anchor="t">
            <a:spAutoFit/>
          </a:bodyPr>
          <a:lstStyle/>
          <a:p>
            <a:pPr algn="l">
              <a:lnSpc>
                <a:spcPts val="3599"/>
              </a:lnSpc>
            </a:pPr>
            <a:r>
              <a:rPr lang="en-US" sz="2999" b="1">
                <a:solidFill>
                  <a:srgbClr val="000000"/>
                </a:solidFill>
                <a:latin typeface="Arial Bold"/>
                <a:ea typeface="Arial Bold"/>
                <a:cs typeface="Arial Bold"/>
                <a:sym typeface="Arial Bold"/>
              </a:rPr>
              <a:t>Dr. John (“Sustainable Jack”) Martin</a:t>
            </a:r>
          </a:p>
          <a:p>
            <a:pPr algn="l">
              <a:lnSpc>
                <a:spcPts val="3240"/>
              </a:lnSpc>
            </a:pPr>
            <a:r>
              <a:rPr lang="en-US" sz="2700">
                <a:solidFill>
                  <a:srgbClr val="000000"/>
                </a:solidFill>
                <a:latin typeface="Arial"/>
                <a:ea typeface="Arial"/>
                <a:cs typeface="Arial"/>
                <a:sym typeface="Arial"/>
              </a:rPr>
              <a:t>Lowlander Center</a:t>
            </a:r>
          </a:p>
          <a:p>
            <a:pPr algn="l">
              <a:lnSpc>
                <a:spcPts val="3240"/>
              </a:lnSpc>
            </a:pPr>
            <a:r>
              <a:rPr lang="en-US" sz="2700">
                <a:solidFill>
                  <a:srgbClr val="000000"/>
                </a:solidFill>
                <a:latin typeface="Arial"/>
                <a:ea typeface="Arial"/>
                <a:cs typeface="Arial"/>
                <a:sym typeface="Arial"/>
              </a:rPr>
              <a:t>SustainableJack.com</a:t>
            </a:r>
          </a:p>
          <a:p>
            <a:pPr algn="l">
              <a:lnSpc>
                <a:spcPts val="3240"/>
              </a:lnSpc>
            </a:pPr>
            <a:r>
              <a:rPr lang="en-US" sz="2700">
                <a:solidFill>
                  <a:srgbClr val="000000"/>
                </a:solidFill>
                <a:latin typeface="Arial"/>
                <a:ea typeface="Arial"/>
                <a:cs typeface="Arial"/>
                <a:sym typeface="Arial"/>
              </a:rPr>
              <a:t>Sky Power for the People, Inc. </a:t>
            </a:r>
          </a:p>
        </p:txBody>
      </p:sp>
      <p:sp>
        <p:nvSpPr>
          <p:cNvPr id="14" name="TextBox 14"/>
          <p:cNvSpPr txBox="1"/>
          <p:nvPr/>
        </p:nvSpPr>
        <p:spPr>
          <a:xfrm>
            <a:off x="1043302" y="7306995"/>
            <a:ext cx="7442377" cy="295305"/>
          </a:xfrm>
          <a:prstGeom prst="rect">
            <a:avLst/>
          </a:prstGeom>
        </p:spPr>
        <p:txBody>
          <a:bodyPr lIns="0" tIns="0" rIns="0" bIns="0" rtlCol="0" anchor="t">
            <a:spAutoFit/>
          </a:bodyPr>
          <a:lstStyle/>
          <a:p>
            <a:pPr algn="l">
              <a:lnSpc>
                <a:spcPts val="2279"/>
              </a:lnSpc>
            </a:pPr>
            <a:r>
              <a:rPr lang="en-US" sz="1899" b="1">
                <a:solidFill>
                  <a:srgbClr val="000000"/>
                </a:solidFill>
                <a:latin typeface="Arial Bold"/>
                <a:ea typeface="Arial Bold"/>
                <a:cs typeface="Arial Bold"/>
                <a:sym typeface="Arial Bold"/>
              </a:rPr>
              <a:t>Tuesday, June 16, from 3:30 to 5:00 p.m. MDT in Interlocken 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62A4DC5-7FCD-41FA-8FFC-58929A3373C7}"/>
              </a:ext>
            </a:extLst>
          </p:cNvPr>
          <p:cNvPicPr>
            <a:picLocks noChangeAspect="1"/>
          </p:cNvPicPr>
          <p:nvPr/>
        </p:nvPicPr>
        <p:blipFill rotWithShape="1">
          <a:blip r:embed="rId2">
            <a:extLst>
              <a:ext uri="{28A0092B-C50C-407E-A947-70E740481C1C}">
                <a14:useLocalDpi xmlns:a14="http://schemas.microsoft.com/office/drawing/2010/main" val="0"/>
              </a:ext>
            </a:extLst>
          </a:blip>
          <a:srcRect t="28708"/>
          <a:stretch/>
        </p:blipFill>
        <p:spPr>
          <a:xfrm>
            <a:off x="228600" y="5125329"/>
            <a:ext cx="7648575" cy="4541520"/>
          </a:xfrm>
          <a:prstGeom prst="rect">
            <a:avLst/>
          </a:prstGeom>
        </p:spPr>
      </p:pic>
      <p:pic>
        <p:nvPicPr>
          <p:cNvPr id="5" name="Picture 4">
            <a:extLst>
              <a:ext uri="{FF2B5EF4-FFF2-40B4-BE49-F238E27FC236}">
                <a16:creationId xmlns:a16="http://schemas.microsoft.com/office/drawing/2014/main" id="{F66B045F-AAB3-45F4-ACD6-5AD8BD6116E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8600" y="114300"/>
            <a:ext cx="12392514" cy="4724400"/>
          </a:xfrm>
          <a:prstGeom prst="rect">
            <a:avLst/>
          </a:prstGeom>
        </p:spPr>
      </p:pic>
      <p:pic>
        <p:nvPicPr>
          <p:cNvPr id="9" name="Picture 8">
            <a:extLst>
              <a:ext uri="{FF2B5EF4-FFF2-40B4-BE49-F238E27FC236}">
                <a16:creationId xmlns:a16="http://schemas.microsoft.com/office/drawing/2014/main" id="{E17E9261-6A41-41C3-B86A-FA442B44A04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034700" y="5981700"/>
            <a:ext cx="10253300" cy="2566517"/>
          </a:xfrm>
          <a:prstGeom prst="rect">
            <a:avLst/>
          </a:prstGeom>
        </p:spPr>
      </p:pic>
      <p:sp>
        <p:nvSpPr>
          <p:cNvPr id="10" name="TextBox 9">
            <a:extLst>
              <a:ext uri="{FF2B5EF4-FFF2-40B4-BE49-F238E27FC236}">
                <a16:creationId xmlns:a16="http://schemas.microsoft.com/office/drawing/2014/main" id="{E577947B-E50F-4F55-858E-9E67C7A75A11}"/>
              </a:ext>
            </a:extLst>
          </p:cNvPr>
          <p:cNvSpPr txBox="1"/>
          <p:nvPr/>
        </p:nvSpPr>
        <p:spPr>
          <a:xfrm>
            <a:off x="12953999" y="114300"/>
            <a:ext cx="4760801" cy="769441"/>
          </a:xfrm>
          <a:prstGeom prst="rect">
            <a:avLst/>
          </a:prstGeom>
          <a:noFill/>
        </p:spPr>
        <p:txBody>
          <a:bodyPr wrap="square" rtlCol="0">
            <a:spAutoFit/>
          </a:bodyPr>
          <a:lstStyle/>
          <a:p>
            <a:pPr algn="ctr"/>
            <a:r>
              <a:rPr lang="en-US" sz="4400" b="1" dirty="0"/>
              <a:t>Proof of Concept</a:t>
            </a:r>
          </a:p>
        </p:txBody>
      </p:sp>
      <p:sp>
        <p:nvSpPr>
          <p:cNvPr id="11" name="TextBox 10">
            <a:extLst>
              <a:ext uri="{FF2B5EF4-FFF2-40B4-BE49-F238E27FC236}">
                <a16:creationId xmlns:a16="http://schemas.microsoft.com/office/drawing/2014/main" id="{256E59D5-0F47-447E-9F11-68952EE26059}"/>
              </a:ext>
            </a:extLst>
          </p:cNvPr>
          <p:cNvSpPr txBox="1"/>
          <p:nvPr/>
        </p:nvSpPr>
        <p:spPr>
          <a:xfrm>
            <a:off x="8534399" y="8548217"/>
            <a:ext cx="7648575" cy="1231106"/>
          </a:xfrm>
          <a:prstGeom prst="rect">
            <a:avLst/>
          </a:prstGeom>
          <a:noFill/>
        </p:spPr>
        <p:txBody>
          <a:bodyPr wrap="square" rtlCol="0">
            <a:spAutoFit/>
          </a:bodyPr>
          <a:lstStyle/>
          <a:p>
            <a:r>
              <a:rPr lang="en-US" sz="2800" i="1" dirty="0"/>
              <a:t>From the Lowlander Center Website. </a:t>
            </a:r>
            <a:r>
              <a:rPr lang="en-US" sz="2800" i="1" dirty="0">
                <a:hlinkClick r:id="rId5"/>
              </a:rPr>
              <a:t>https://www.lowlandercenter.org/news-updates</a:t>
            </a:r>
            <a:r>
              <a:rPr lang="en-US" sz="2800" i="1" dirty="0"/>
              <a:t> </a:t>
            </a:r>
          </a:p>
          <a:p>
            <a:endParaRPr lang="en-US" dirty="0"/>
          </a:p>
        </p:txBody>
      </p:sp>
      <p:pic>
        <p:nvPicPr>
          <p:cNvPr id="12" name="Picture 11">
            <a:extLst>
              <a:ext uri="{FF2B5EF4-FFF2-40B4-BE49-F238E27FC236}">
                <a16:creationId xmlns:a16="http://schemas.microsoft.com/office/drawing/2014/main" id="{2FECE9D5-B8A4-466A-AB01-0A953260EBC1}"/>
              </a:ext>
            </a:extLst>
          </p:cNvPr>
          <p:cNvPicPr>
            <a:picLocks noChangeAspect="1"/>
          </p:cNvPicPr>
          <p:nvPr/>
        </p:nvPicPr>
        <p:blipFill>
          <a:blip r:embed="rId6"/>
          <a:stretch>
            <a:fillRect/>
          </a:stretch>
        </p:blipFill>
        <p:spPr>
          <a:xfrm>
            <a:off x="12921018" y="1243363"/>
            <a:ext cx="4793783" cy="3595337"/>
          </a:xfrm>
          <a:prstGeom prst="rect">
            <a:avLst/>
          </a:prstGeom>
        </p:spPr>
      </p:pic>
    </p:spTree>
    <p:extLst>
      <p:ext uri="{BB962C8B-B14F-4D97-AF65-F5344CB8AC3E}">
        <p14:creationId xmlns:p14="http://schemas.microsoft.com/office/powerpoint/2010/main" val="236000192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762343" y="-613034"/>
            <a:ext cx="5087522" cy="10540203"/>
          </a:xfrm>
          <a:custGeom>
            <a:avLst/>
            <a:gdLst/>
            <a:ahLst/>
            <a:cxnLst/>
            <a:rect l="l" t="t" r="r" b="b"/>
            <a:pathLst>
              <a:path w="5087522" h="10540203">
                <a:moveTo>
                  <a:pt x="0" y="0"/>
                </a:moveTo>
                <a:lnTo>
                  <a:pt x="5087521" y="0"/>
                </a:lnTo>
                <a:lnTo>
                  <a:pt x="5087521" y="10540203"/>
                </a:lnTo>
                <a:lnTo>
                  <a:pt x="0" y="1054020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3" name="Freeform 3"/>
          <p:cNvSpPr/>
          <p:nvPr/>
        </p:nvSpPr>
        <p:spPr>
          <a:xfrm>
            <a:off x="11962352" y="7870422"/>
            <a:ext cx="5779151" cy="4429858"/>
          </a:xfrm>
          <a:custGeom>
            <a:avLst/>
            <a:gdLst/>
            <a:ahLst/>
            <a:cxnLst/>
            <a:rect l="l" t="t" r="r" b="b"/>
            <a:pathLst>
              <a:path w="5779151" h="4429858">
                <a:moveTo>
                  <a:pt x="0" y="0"/>
                </a:moveTo>
                <a:lnTo>
                  <a:pt x="5779151" y="0"/>
                </a:lnTo>
                <a:lnTo>
                  <a:pt x="5779151" y="4429858"/>
                </a:lnTo>
                <a:lnTo>
                  <a:pt x="0" y="4429858"/>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4" name="Freeform 4"/>
          <p:cNvSpPr/>
          <p:nvPr/>
        </p:nvSpPr>
        <p:spPr>
          <a:xfrm>
            <a:off x="143856" y="1324223"/>
            <a:ext cx="618487" cy="6891185"/>
          </a:xfrm>
          <a:custGeom>
            <a:avLst/>
            <a:gdLst/>
            <a:ahLst/>
            <a:cxnLst/>
            <a:rect l="l" t="t" r="r" b="b"/>
            <a:pathLst>
              <a:path w="618487" h="6891185">
                <a:moveTo>
                  <a:pt x="0" y="0"/>
                </a:moveTo>
                <a:lnTo>
                  <a:pt x="618487" y="0"/>
                </a:lnTo>
                <a:lnTo>
                  <a:pt x="618487" y="6891185"/>
                </a:lnTo>
                <a:lnTo>
                  <a:pt x="0" y="6891185"/>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grpSp>
        <p:nvGrpSpPr>
          <p:cNvPr id="9" name="Group 9"/>
          <p:cNvGrpSpPr/>
          <p:nvPr/>
        </p:nvGrpSpPr>
        <p:grpSpPr>
          <a:xfrm>
            <a:off x="6131566" y="1360160"/>
            <a:ext cx="4112762" cy="4109209"/>
            <a:chOff x="0" y="0"/>
            <a:chExt cx="5483682" cy="5478945"/>
          </a:xfrm>
        </p:grpSpPr>
        <p:sp>
          <p:nvSpPr>
            <p:cNvPr id="10" name="Freeform 10"/>
            <p:cNvSpPr/>
            <p:nvPr/>
          </p:nvSpPr>
          <p:spPr>
            <a:xfrm>
              <a:off x="0" y="0"/>
              <a:ext cx="5483733" cy="5478907"/>
            </a:xfrm>
            <a:custGeom>
              <a:avLst/>
              <a:gdLst/>
              <a:ahLst/>
              <a:cxnLst/>
              <a:rect l="l" t="t" r="r" b="b"/>
              <a:pathLst>
                <a:path w="5483733" h="5478907">
                  <a:moveTo>
                    <a:pt x="0" y="0"/>
                  </a:moveTo>
                  <a:lnTo>
                    <a:pt x="5483733" y="0"/>
                  </a:lnTo>
                  <a:lnTo>
                    <a:pt x="5483733" y="5478907"/>
                  </a:lnTo>
                  <a:lnTo>
                    <a:pt x="0" y="5478907"/>
                  </a:lnTo>
                  <a:lnTo>
                    <a:pt x="0" y="0"/>
                  </a:lnTo>
                  <a:close/>
                </a:path>
              </a:pathLst>
            </a:custGeom>
            <a:blipFill>
              <a:blip r:embed="rId8"/>
              <a:stretch>
                <a:fillRect l="-11182" t="-5542" r="-10869" b="-77695"/>
              </a:stretch>
            </a:blipFill>
          </p:spPr>
        </p:sp>
      </p:grpSp>
      <p:grpSp>
        <p:nvGrpSpPr>
          <p:cNvPr id="11" name="Group 11"/>
          <p:cNvGrpSpPr/>
          <p:nvPr/>
        </p:nvGrpSpPr>
        <p:grpSpPr>
          <a:xfrm>
            <a:off x="10694880" y="1324223"/>
            <a:ext cx="4208516" cy="4057574"/>
            <a:chOff x="0" y="0"/>
            <a:chExt cx="5611355" cy="5410098"/>
          </a:xfrm>
        </p:grpSpPr>
        <p:sp>
          <p:nvSpPr>
            <p:cNvPr id="12" name="Freeform 12"/>
            <p:cNvSpPr/>
            <p:nvPr/>
          </p:nvSpPr>
          <p:spPr>
            <a:xfrm>
              <a:off x="0" y="0"/>
              <a:ext cx="5611368" cy="5410073"/>
            </a:xfrm>
            <a:custGeom>
              <a:avLst/>
              <a:gdLst/>
              <a:ahLst/>
              <a:cxnLst/>
              <a:rect l="l" t="t" r="r" b="b"/>
              <a:pathLst>
                <a:path w="5611368" h="5410073">
                  <a:moveTo>
                    <a:pt x="0" y="0"/>
                  </a:moveTo>
                  <a:lnTo>
                    <a:pt x="5611368" y="0"/>
                  </a:lnTo>
                  <a:lnTo>
                    <a:pt x="5611368" y="5410073"/>
                  </a:lnTo>
                  <a:lnTo>
                    <a:pt x="0" y="5410073"/>
                  </a:lnTo>
                  <a:lnTo>
                    <a:pt x="0" y="0"/>
                  </a:lnTo>
                  <a:close/>
                </a:path>
              </a:pathLst>
            </a:custGeom>
            <a:blipFill>
              <a:blip r:embed="rId9"/>
              <a:stretch>
                <a:fillRect l="-11182" t="-79876" r="-10868" b="-10011"/>
              </a:stretch>
            </a:blipFill>
          </p:spPr>
        </p:sp>
      </p:grpSp>
      <p:grpSp>
        <p:nvGrpSpPr>
          <p:cNvPr id="13" name="Group 13"/>
          <p:cNvGrpSpPr/>
          <p:nvPr/>
        </p:nvGrpSpPr>
        <p:grpSpPr>
          <a:xfrm>
            <a:off x="6116203" y="5825928"/>
            <a:ext cx="4128125" cy="4319283"/>
            <a:chOff x="0" y="0"/>
            <a:chExt cx="5504167" cy="5759044"/>
          </a:xfrm>
        </p:grpSpPr>
        <p:sp>
          <p:nvSpPr>
            <p:cNvPr id="14" name="Freeform 14"/>
            <p:cNvSpPr/>
            <p:nvPr/>
          </p:nvSpPr>
          <p:spPr>
            <a:xfrm>
              <a:off x="0" y="0"/>
              <a:ext cx="5504180" cy="5759069"/>
            </a:xfrm>
            <a:custGeom>
              <a:avLst/>
              <a:gdLst/>
              <a:ahLst/>
              <a:cxnLst/>
              <a:rect l="l" t="t" r="r" b="b"/>
              <a:pathLst>
                <a:path w="5504180" h="5759069">
                  <a:moveTo>
                    <a:pt x="0" y="0"/>
                  </a:moveTo>
                  <a:lnTo>
                    <a:pt x="5504180" y="0"/>
                  </a:lnTo>
                  <a:lnTo>
                    <a:pt x="5504180" y="5759069"/>
                  </a:lnTo>
                  <a:lnTo>
                    <a:pt x="0" y="5759069"/>
                  </a:lnTo>
                  <a:lnTo>
                    <a:pt x="0" y="0"/>
                  </a:lnTo>
                  <a:close/>
                </a:path>
              </a:pathLst>
            </a:custGeom>
            <a:blipFill>
              <a:blip r:embed="rId10"/>
              <a:stretch>
                <a:fillRect l="-14011" t="-2534" r="-10655" b="-76188"/>
              </a:stretch>
            </a:blipFill>
          </p:spPr>
        </p:sp>
      </p:grpSp>
      <p:grpSp>
        <p:nvGrpSpPr>
          <p:cNvPr id="15" name="Group 15"/>
          <p:cNvGrpSpPr/>
          <p:nvPr/>
        </p:nvGrpSpPr>
        <p:grpSpPr>
          <a:xfrm>
            <a:off x="10694880" y="5821118"/>
            <a:ext cx="4596279" cy="4288622"/>
            <a:chOff x="0" y="0"/>
            <a:chExt cx="6128372" cy="5718162"/>
          </a:xfrm>
        </p:grpSpPr>
        <p:sp>
          <p:nvSpPr>
            <p:cNvPr id="16" name="Freeform 16"/>
            <p:cNvSpPr/>
            <p:nvPr/>
          </p:nvSpPr>
          <p:spPr>
            <a:xfrm>
              <a:off x="0" y="0"/>
              <a:ext cx="6128385" cy="5718175"/>
            </a:xfrm>
            <a:custGeom>
              <a:avLst/>
              <a:gdLst/>
              <a:ahLst/>
              <a:cxnLst/>
              <a:rect l="l" t="t" r="r" b="b"/>
              <a:pathLst>
                <a:path w="6128385" h="5718175">
                  <a:moveTo>
                    <a:pt x="0" y="0"/>
                  </a:moveTo>
                  <a:lnTo>
                    <a:pt x="6128385" y="0"/>
                  </a:lnTo>
                  <a:lnTo>
                    <a:pt x="6128385" y="5718175"/>
                  </a:lnTo>
                  <a:lnTo>
                    <a:pt x="0" y="5718175"/>
                  </a:lnTo>
                  <a:lnTo>
                    <a:pt x="0" y="0"/>
                  </a:lnTo>
                  <a:close/>
                </a:path>
              </a:pathLst>
            </a:custGeom>
            <a:blipFill>
              <a:blip r:embed="rId11"/>
              <a:stretch>
                <a:fillRect l="-7443" t="-44694" r="-19792" b="-59849"/>
              </a:stretch>
            </a:blipFill>
          </p:spPr>
        </p:sp>
      </p:grpSp>
      <p:sp>
        <p:nvSpPr>
          <p:cNvPr id="17" name="TextBox 17"/>
          <p:cNvSpPr txBox="1"/>
          <p:nvPr/>
        </p:nvSpPr>
        <p:spPr>
          <a:xfrm>
            <a:off x="609600" y="2000698"/>
            <a:ext cx="5521965" cy="5554982"/>
          </a:xfrm>
          <a:prstGeom prst="rect">
            <a:avLst/>
          </a:prstGeom>
        </p:spPr>
        <p:txBody>
          <a:bodyPr wrap="square" lIns="0" tIns="0" rIns="0" bIns="0" rtlCol="0" anchor="t">
            <a:spAutoFit/>
          </a:bodyPr>
          <a:lstStyle/>
          <a:p>
            <a:pPr algn="ctr">
              <a:lnSpc>
                <a:spcPts val="7279"/>
              </a:lnSpc>
            </a:pPr>
            <a:r>
              <a:rPr lang="en-US" sz="5199" b="1" dirty="0">
                <a:solidFill>
                  <a:srgbClr val="000000"/>
                </a:solidFill>
                <a:latin typeface="Canva Sans Bold"/>
                <a:ea typeface="Canva Sans Bold"/>
                <a:cs typeface="Canva Sans Bold"/>
                <a:sym typeface="Canva Sans Bold"/>
              </a:rPr>
              <a:t>Evolving Future:</a:t>
            </a:r>
          </a:p>
          <a:p>
            <a:pPr algn="ctr">
              <a:lnSpc>
                <a:spcPts val="7279"/>
              </a:lnSpc>
            </a:pPr>
            <a:r>
              <a:rPr lang="en-US" sz="5199" b="1" dirty="0">
                <a:solidFill>
                  <a:srgbClr val="000000"/>
                </a:solidFill>
                <a:latin typeface="Canva Sans Bold"/>
                <a:ea typeface="Canva Sans Bold"/>
                <a:cs typeface="Canva Sans Bold"/>
                <a:sym typeface="Canva Sans Bold"/>
              </a:rPr>
              <a:t>Designs of Systems and Next Stages of Project</a:t>
            </a:r>
          </a:p>
          <a:p>
            <a:pPr algn="ctr">
              <a:lnSpc>
                <a:spcPts val="7279"/>
              </a:lnSpc>
            </a:pPr>
            <a:r>
              <a:rPr lang="en-US" sz="5199" b="1" dirty="0">
                <a:solidFill>
                  <a:srgbClr val="000000"/>
                </a:solidFill>
                <a:latin typeface="Canva Sans Bold"/>
                <a:ea typeface="Canva Sans Bold"/>
                <a:cs typeface="Canva Sans Bold"/>
                <a:sym typeface="Canva Sans Bold"/>
              </a:rPr>
              <a:t>Development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244364" y="-126602"/>
            <a:ext cx="5087522" cy="10540203"/>
          </a:xfrm>
          <a:custGeom>
            <a:avLst/>
            <a:gdLst/>
            <a:ahLst/>
            <a:cxnLst/>
            <a:rect l="l" t="t" r="r" b="b"/>
            <a:pathLst>
              <a:path w="5087522" h="10540203">
                <a:moveTo>
                  <a:pt x="0" y="0"/>
                </a:moveTo>
                <a:lnTo>
                  <a:pt x="5087521" y="0"/>
                </a:lnTo>
                <a:lnTo>
                  <a:pt x="5087521" y="10540204"/>
                </a:lnTo>
                <a:lnTo>
                  <a:pt x="0" y="1054020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3" name="Freeform 3"/>
          <p:cNvSpPr/>
          <p:nvPr/>
        </p:nvSpPr>
        <p:spPr>
          <a:xfrm>
            <a:off x="11962352" y="7870422"/>
            <a:ext cx="5779151" cy="4429858"/>
          </a:xfrm>
          <a:custGeom>
            <a:avLst/>
            <a:gdLst/>
            <a:ahLst/>
            <a:cxnLst/>
            <a:rect l="l" t="t" r="r" b="b"/>
            <a:pathLst>
              <a:path w="5779151" h="4429858">
                <a:moveTo>
                  <a:pt x="0" y="0"/>
                </a:moveTo>
                <a:lnTo>
                  <a:pt x="5779151" y="0"/>
                </a:lnTo>
                <a:lnTo>
                  <a:pt x="5779151" y="4429858"/>
                </a:lnTo>
                <a:lnTo>
                  <a:pt x="0" y="4429858"/>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4" name="Freeform 4"/>
          <p:cNvSpPr/>
          <p:nvPr/>
        </p:nvSpPr>
        <p:spPr>
          <a:xfrm>
            <a:off x="617687" y="6450206"/>
            <a:ext cx="4792513" cy="2765631"/>
          </a:xfrm>
          <a:custGeom>
            <a:avLst/>
            <a:gdLst/>
            <a:ahLst/>
            <a:cxnLst/>
            <a:rect l="l" t="t" r="r" b="b"/>
            <a:pathLst>
              <a:path w="4792513" h="2765631">
                <a:moveTo>
                  <a:pt x="0" y="0"/>
                </a:moveTo>
                <a:lnTo>
                  <a:pt x="4792513" y="0"/>
                </a:lnTo>
                <a:lnTo>
                  <a:pt x="4792513" y="2765632"/>
                </a:lnTo>
                <a:lnTo>
                  <a:pt x="0" y="2765632"/>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5" name="Freeform 5"/>
          <p:cNvSpPr/>
          <p:nvPr/>
        </p:nvSpPr>
        <p:spPr>
          <a:xfrm>
            <a:off x="143866" y="145156"/>
            <a:ext cx="910235" cy="10141844"/>
          </a:xfrm>
          <a:custGeom>
            <a:avLst/>
            <a:gdLst/>
            <a:ahLst/>
            <a:cxnLst/>
            <a:rect l="l" t="t" r="r" b="b"/>
            <a:pathLst>
              <a:path w="910235" h="10141844">
                <a:moveTo>
                  <a:pt x="0" y="0"/>
                </a:moveTo>
                <a:lnTo>
                  <a:pt x="910234" y="0"/>
                </a:lnTo>
                <a:lnTo>
                  <a:pt x="910234" y="10141844"/>
                </a:lnTo>
                <a:lnTo>
                  <a:pt x="0" y="10141844"/>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sp>
        <p:nvSpPr>
          <p:cNvPr id="6" name="TextBox 6"/>
          <p:cNvSpPr txBox="1"/>
          <p:nvPr/>
        </p:nvSpPr>
        <p:spPr>
          <a:xfrm>
            <a:off x="5331885" y="1121293"/>
            <a:ext cx="12956115" cy="8774640"/>
          </a:xfrm>
          <a:prstGeom prst="rect">
            <a:avLst/>
          </a:prstGeom>
        </p:spPr>
        <p:txBody>
          <a:bodyPr lIns="0" tIns="0" rIns="0" bIns="0" rtlCol="0" anchor="t">
            <a:spAutoFit/>
          </a:bodyPr>
          <a:lstStyle/>
          <a:p>
            <a:pPr algn="l">
              <a:lnSpc>
                <a:spcPts val="6159"/>
              </a:lnSpc>
            </a:pPr>
            <a:r>
              <a:rPr lang="en-US" sz="4400" dirty="0">
                <a:solidFill>
                  <a:srgbClr val="4F81BD"/>
                </a:solidFill>
                <a:latin typeface="Helvetica World"/>
                <a:ea typeface="Helvetica World"/>
                <a:cs typeface="Helvetica World"/>
                <a:sym typeface="Helvetica World"/>
              </a:rPr>
              <a:t>Upgrade from 10 panels to 8 panels</a:t>
            </a:r>
          </a:p>
          <a:p>
            <a:pPr algn="l">
              <a:lnSpc>
                <a:spcPts val="6159"/>
              </a:lnSpc>
            </a:pPr>
            <a:r>
              <a:rPr lang="en-US" sz="4400" dirty="0">
                <a:solidFill>
                  <a:srgbClr val="4F81BD"/>
                </a:solidFill>
                <a:latin typeface="Helvetica World"/>
                <a:ea typeface="Helvetica World"/>
                <a:cs typeface="Helvetica World"/>
                <a:sym typeface="Helvetica World"/>
              </a:rPr>
              <a:t>Upgrade training</a:t>
            </a:r>
          </a:p>
          <a:p>
            <a:pPr algn="l">
              <a:lnSpc>
                <a:spcPts val="6159"/>
              </a:lnSpc>
            </a:pPr>
            <a:r>
              <a:rPr lang="en-US" sz="4400" dirty="0">
                <a:solidFill>
                  <a:srgbClr val="4F81BD"/>
                </a:solidFill>
                <a:latin typeface="Helvetica World"/>
                <a:ea typeface="Helvetica World"/>
                <a:cs typeface="Helvetica World"/>
                <a:sym typeface="Helvetica World"/>
              </a:rPr>
              <a:t>Purchase examples of appliances </a:t>
            </a:r>
          </a:p>
          <a:p>
            <a:pPr marL="1005841" lvl="2" indent="-335280" algn="l">
              <a:lnSpc>
                <a:spcPts val="6159"/>
              </a:lnSpc>
              <a:buFont typeface="Arial"/>
              <a:buChar char="⚬"/>
            </a:pPr>
            <a:r>
              <a:rPr lang="en-US" sz="4400" dirty="0">
                <a:solidFill>
                  <a:srgbClr val="4F81BD"/>
                </a:solidFill>
                <a:latin typeface="Helvetica World"/>
                <a:ea typeface="Helvetica World"/>
                <a:cs typeface="Helvetica World"/>
                <a:sym typeface="Helvetica World"/>
              </a:rPr>
              <a:t>air conditioners/heat pumps</a:t>
            </a:r>
          </a:p>
          <a:p>
            <a:pPr marL="1005841" lvl="2" indent="-335280" algn="l">
              <a:lnSpc>
                <a:spcPts val="6159"/>
              </a:lnSpc>
              <a:buFont typeface="Arial"/>
              <a:buChar char="⚬"/>
            </a:pPr>
            <a:r>
              <a:rPr lang="en-US" sz="4400" dirty="0">
                <a:solidFill>
                  <a:srgbClr val="4F81BD"/>
                </a:solidFill>
                <a:latin typeface="Helvetica World"/>
                <a:ea typeface="Helvetica World"/>
                <a:cs typeface="Helvetica World"/>
                <a:sym typeface="Helvetica World"/>
              </a:rPr>
              <a:t>water pumps</a:t>
            </a:r>
          </a:p>
          <a:p>
            <a:pPr marL="1005841" lvl="2" indent="-335280" algn="l">
              <a:lnSpc>
                <a:spcPts val="6159"/>
              </a:lnSpc>
              <a:buFont typeface="Arial"/>
              <a:buChar char="⚬"/>
            </a:pPr>
            <a:r>
              <a:rPr lang="en-US" sz="4400" dirty="0">
                <a:solidFill>
                  <a:srgbClr val="4F81BD"/>
                </a:solidFill>
                <a:latin typeface="Helvetica World"/>
                <a:ea typeface="Helvetica World"/>
                <a:cs typeface="Helvetica World"/>
                <a:sym typeface="Helvetica World"/>
              </a:rPr>
              <a:t>refrigerators</a:t>
            </a:r>
          </a:p>
          <a:p>
            <a:pPr marL="1005841" lvl="2" indent="-335280" algn="l">
              <a:lnSpc>
                <a:spcPts val="6159"/>
              </a:lnSpc>
              <a:buFont typeface="Arial"/>
              <a:buChar char="⚬"/>
            </a:pPr>
            <a:r>
              <a:rPr lang="en-US" sz="4400" dirty="0">
                <a:solidFill>
                  <a:srgbClr val="4F81BD"/>
                </a:solidFill>
                <a:latin typeface="Helvetica World"/>
                <a:ea typeface="Helvetica World"/>
                <a:cs typeface="Helvetica World"/>
                <a:sym typeface="Helvetica World"/>
              </a:rPr>
              <a:t>ice makers and ice houses</a:t>
            </a:r>
          </a:p>
          <a:p>
            <a:pPr marL="1005841" lvl="2" indent="-335280" algn="l">
              <a:lnSpc>
                <a:spcPts val="6159"/>
              </a:lnSpc>
              <a:buFont typeface="Arial"/>
              <a:buChar char="⚬"/>
            </a:pPr>
            <a:r>
              <a:rPr lang="en-US" sz="4400" dirty="0">
                <a:solidFill>
                  <a:srgbClr val="4F81BD"/>
                </a:solidFill>
                <a:latin typeface="Helvetica World"/>
                <a:ea typeface="Helvetica World"/>
                <a:cs typeface="Helvetica World"/>
                <a:sym typeface="Helvetica World"/>
              </a:rPr>
              <a:t>induction stoves</a:t>
            </a:r>
          </a:p>
          <a:p>
            <a:pPr marL="1005841" lvl="2" indent="-335280" algn="l">
              <a:lnSpc>
                <a:spcPts val="6159"/>
              </a:lnSpc>
              <a:buFont typeface="Arial"/>
              <a:buChar char="⚬"/>
            </a:pPr>
            <a:r>
              <a:rPr lang="en-US" sz="4400" dirty="0">
                <a:solidFill>
                  <a:srgbClr val="4F81BD"/>
                </a:solidFill>
                <a:latin typeface="Helvetica World"/>
                <a:ea typeface="Helvetica World"/>
                <a:cs typeface="Helvetica World"/>
                <a:sym typeface="Helvetica World"/>
              </a:rPr>
              <a:t>water purifiers</a:t>
            </a:r>
          </a:p>
          <a:p>
            <a:pPr marL="1005841" lvl="2" indent="-335280" algn="l">
              <a:lnSpc>
                <a:spcPts val="6159"/>
              </a:lnSpc>
              <a:buFont typeface="Arial"/>
              <a:buChar char="⚬"/>
            </a:pPr>
            <a:r>
              <a:rPr lang="en-US" sz="4400" dirty="0">
                <a:solidFill>
                  <a:srgbClr val="4F81BD"/>
                </a:solidFill>
                <a:latin typeface="Helvetica World"/>
                <a:ea typeface="Helvetica World"/>
                <a:cs typeface="Helvetica World"/>
                <a:sym typeface="Helvetica World"/>
              </a:rPr>
              <a:t>waste water aerators</a:t>
            </a:r>
          </a:p>
          <a:p>
            <a:pPr marL="1005841" lvl="2" indent="-335280" algn="l">
              <a:lnSpc>
                <a:spcPts val="6159"/>
              </a:lnSpc>
              <a:buFont typeface="Arial"/>
              <a:buChar char="⚬"/>
            </a:pPr>
            <a:r>
              <a:rPr lang="en-US" sz="4400" dirty="0">
                <a:solidFill>
                  <a:srgbClr val="4F81BD"/>
                </a:solidFill>
                <a:latin typeface="Helvetica World"/>
                <a:ea typeface="Helvetica World"/>
                <a:cs typeface="Helvetica World"/>
                <a:sym typeface="Helvetica World"/>
              </a:rPr>
              <a:t>laundry washers</a:t>
            </a:r>
          </a:p>
        </p:txBody>
      </p:sp>
      <p:sp>
        <p:nvSpPr>
          <p:cNvPr id="9" name="TextBox 9"/>
          <p:cNvSpPr txBox="1"/>
          <p:nvPr/>
        </p:nvSpPr>
        <p:spPr>
          <a:xfrm>
            <a:off x="1143000" y="9596332"/>
            <a:ext cx="3733800" cy="379410"/>
          </a:xfrm>
          <a:prstGeom prst="rect">
            <a:avLst/>
          </a:prstGeom>
        </p:spPr>
        <p:txBody>
          <a:bodyPr lIns="0" tIns="0" rIns="0" bIns="0" rtlCol="0" anchor="ctr"/>
          <a:lstStyle/>
          <a:p>
            <a:pPr algn="ctr">
              <a:lnSpc>
                <a:spcPts val="1439"/>
              </a:lnSpc>
            </a:pPr>
            <a:r>
              <a:rPr lang="en-US" sz="1200" dirty="0">
                <a:solidFill>
                  <a:srgbClr val="898989"/>
                </a:solidFill>
                <a:latin typeface="Calibri (MS)"/>
                <a:ea typeface="Calibri (MS)"/>
                <a:cs typeface="Calibri (MS)"/>
                <a:sym typeface="Calibri (MS)"/>
              </a:rPr>
              <a:t>(c)</a:t>
            </a:r>
          </a:p>
        </p:txBody>
      </p:sp>
      <p:grpSp>
        <p:nvGrpSpPr>
          <p:cNvPr id="10" name="Group 10"/>
          <p:cNvGrpSpPr/>
          <p:nvPr/>
        </p:nvGrpSpPr>
        <p:grpSpPr>
          <a:xfrm>
            <a:off x="12956116" y="5143500"/>
            <a:ext cx="5064774" cy="5134127"/>
            <a:chOff x="0" y="0"/>
            <a:chExt cx="6845503" cy="6845503"/>
          </a:xfrm>
        </p:grpSpPr>
        <p:sp>
          <p:nvSpPr>
            <p:cNvPr id="11" name="Freeform 11"/>
            <p:cNvSpPr/>
            <p:nvPr/>
          </p:nvSpPr>
          <p:spPr>
            <a:xfrm>
              <a:off x="0" y="0"/>
              <a:ext cx="6845554" cy="6845554"/>
            </a:xfrm>
            <a:custGeom>
              <a:avLst/>
              <a:gdLst/>
              <a:ahLst/>
              <a:cxnLst/>
              <a:rect l="l" t="t" r="r" b="b"/>
              <a:pathLst>
                <a:path w="6845554" h="6845554">
                  <a:moveTo>
                    <a:pt x="0" y="0"/>
                  </a:moveTo>
                  <a:lnTo>
                    <a:pt x="6845554" y="0"/>
                  </a:lnTo>
                  <a:lnTo>
                    <a:pt x="6845554" y="6845554"/>
                  </a:lnTo>
                  <a:lnTo>
                    <a:pt x="0" y="6845554"/>
                  </a:lnTo>
                  <a:lnTo>
                    <a:pt x="0" y="0"/>
                  </a:lnTo>
                  <a:close/>
                </a:path>
              </a:pathLst>
            </a:custGeom>
            <a:blipFill>
              <a:blip r:embed="rId10"/>
              <a:stretch>
                <a:fillRect/>
              </a:stretch>
            </a:blipFill>
          </p:spPr>
        </p:sp>
      </p:grpSp>
      <p:grpSp>
        <p:nvGrpSpPr>
          <p:cNvPr id="12" name="Group 12"/>
          <p:cNvGrpSpPr/>
          <p:nvPr/>
        </p:nvGrpSpPr>
        <p:grpSpPr>
          <a:xfrm>
            <a:off x="818388" y="4814573"/>
            <a:ext cx="4500048" cy="4348172"/>
            <a:chOff x="0" y="0"/>
            <a:chExt cx="6000064" cy="5797563"/>
          </a:xfrm>
        </p:grpSpPr>
        <p:sp>
          <p:nvSpPr>
            <p:cNvPr id="13" name="Freeform 13"/>
            <p:cNvSpPr/>
            <p:nvPr/>
          </p:nvSpPr>
          <p:spPr>
            <a:xfrm>
              <a:off x="0" y="0"/>
              <a:ext cx="6000115" cy="5797550"/>
            </a:xfrm>
            <a:custGeom>
              <a:avLst/>
              <a:gdLst/>
              <a:ahLst/>
              <a:cxnLst/>
              <a:rect l="l" t="t" r="r" b="b"/>
              <a:pathLst>
                <a:path w="6000115" h="5797550">
                  <a:moveTo>
                    <a:pt x="0" y="0"/>
                  </a:moveTo>
                  <a:lnTo>
                    <a:pt x="6000115" y="0"/>
                  </a:lnTo>
                  <a:lnTo>
                    <a:pt x="6000115" y="5797550"/>
                  </a:lnTo>
                  <a:lnTo>
                    <a:pt x="0" y="5797550"/>
                  </a:lnTo>
                  <a:lnTo>
                    <a:pt x="0" y="0"/>
                  </a:lnTo>
                  <a:close/>
                </a:path>
              </a:pathLst>
            </a:custGeom>
            <a:blipFill>
              <a:blip r:embed="rId11"/>
              <a:stretch>
                <a:fillRect/>
              </a:stretch>
            </a:blipFill>
          </p:spPr>
        </p:sp>
      </p:grpSp>
      <p:sp>
        <p:nvSpPr>
          <p:cNvPr id="14" name="TextBox 5">
            <a:extLst>
              <a:ext uri="{FF2B5EF4-FFF2-40B4-BE49-F238E27FC236}">
                <a16:creationId xmlns:a16="http://schemas.microsoft.com/office/drawing/2014/main" id="{61D4F979-59E6-4658-8CE7-68AB0D15CD43}"/>
              </a:ext>
            </a:extLst>
          </p:cNvPr>
          <p:cNvSpPr txBox="1"/>
          <p:nvPr/>
        </p:nvSpPr>
        <p:spPr>
          <a:xfrm>
            <a:off x="5331885" y="380971"/>
            <a:ext cx="12956115" cy="738023"/>
          </a:xfrm>
          <a:prstGeom prst="rect">
            <a:avLst/>
          </a:prstGeom>
        </p:spPr>
        <p:txBody>
          <a:bodyPr lIns="0" tIns="0" rIns="0" bIns="0" rtlCol="0" anchor="t">
            <a:spAutoFit/>
          </a:bodyPr>
          <a:lstStyle/>
          <a:p>
            <a:pPr algn="l">
              <a:lnSpc>
                <a:spcPts val="6159"/>
              </a:lnSpc>
            </a:pPr>
            <a:r>
              <a:rPr lang="en-US" sz="4400" dirty="0">
                <a:solidFill>
                  <a:srgbClr val="4F81BD"/>
                </a:solidFill>
                <a:latin typeface="Helvetica World"/>
                <a:ea typeface="Helvetica World"/>
                <a:cs typeface="Helvetica World"/>
                <a:sym typeface="Helvetica World"/>
              </a:rPr>
              <a:t>Upgrade 2 kWh BOS to </a:t>
            </a:r>
            <a:r>
              <a:rPr lang="en-US" sz="4400" dirty="0" err="1">
                <a:solidFill>
                  <a:srgbClr val="4F81BD"/>
                </a:solidFill>
                <a:latin typeface="Helvetica World"/>
                <a:ea typeface="Helvetica World"/>
                <a:cs typeface="Helvetica World"/>
                <a:sym typeface="Helvetica World"/>
              </a:rPr>
              <a:t>8kw</a:t>
            </a:r>
            <a:r>
              <a:rPr lang="en-US" sz="4400" dirty="0">
                <a:solidFill>
                  <a:srgbClr val="4F81BD"/>
                </a:solidFill>
                <a:latin typeface="Helvetica World"/>
                <a:ea typeface="Helvetica World"/>
                <a:cs typeface="Helvetica World"/>
                <a:sym typeface="Helvetica World"/>
              </a:rPr>
              <a:t>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771315" y="-288650"/>
            <a:ext cx="5087522" cy="10540203"/>
          </a:xfrm>
          <a:custGeom>
            <a:avLst/>
            <a:gdLst/>
            <a:ahLst/>
            <a:cxnLst/>
            <a:rect l="l" t="t" r="r" b="b"/>
            <a:pathLst>
              <a:path w="5087522" h="10540203">
                <a:moveTo>
                  <a:pt x="0" y="0"/>
                </a:moveTo>
                <a:lnTo>
                  <a:pt x="5087522" y="0"/>
                </a:lnTo>
                <a:lnTo>
                  <a:pt x="5087522" y="10540203"/>
                </a:lnTo>
                <a:lnTo>
                  <a:pt x="0" y="1054020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3" name="Freeform 3"/>
          <p:cNvSpPr/>
          <p:nvPr/>
        </p:nvSpPr>
        <p:spPr>
          <a:xfrm>
            <a:off x="11962352" y="7870422"/>
            <a:ext cx="5779151" cy="4429858"/>
          </a:xfrm>
          <a:custGeom>
            <a:avLst/>
            <a:gdLst/>
            <a:ahLst/>
            <a:cxnLst/>
            <a:rect l="l" t="t" r="r" b="b"/>
            <a:pathLst>
              <a:path w="5779151" h="4429858">
                <a:moveTo>
                  <a:pt x="0" y="0"/>
                </a:moveTo>
                <a:lnTo>
                  <a:pt x="5779151" y="0"/>
                </a:lnTo>
                <a:lnTo>
                  <a:pt x="5779151" y="4429858"/>
                </a:lnTo>
                <a:lnTo>
                  <a:pt x="0" y="4429858"/>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4" name="Freeform 4"/>
          <p:cNvSpPr/>
          <p:nvPr/>
        </p:nvSpPr>
        <p:spPr>
          <a:xfrm>
            <a:off x="152829" y="979237"/>
            <a:ext cx="618487" cy="6891185"/>
          </a:xfrm>
          <a:custGeom>
            <a:avLst/>
            <a:gdLst/>
            <a:ahLst/>
            <a:cxnLst/>
            <a:rect l="l" t="t" r="r" b="b"/>
            <a:pathLst>
              <a:path w="618487" h="6891185">
                <a:moveTo>
                  <a:pt x="0" y="0"/>
                </a:moveTo>
                <a:lnTo>
                  <a:pt x="618486" y="0"/>
                </a:lnTo>
                <a:lnTo>
                  <a:pt x="618486" y="6891185"/>
                </a:lnTo>
                <a:lnTo>
                  <a:pt x="0" y="6891185"/>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5" name="TextBox 5"/>
          <p:cNvSpPr txBox="1"/>
          <p:nvPr/>
        </p:nvSpPr>
        <p:spPr>
          <a:xfrm>
            <a:off x="5331885" y="1680370"/>
            <a:ext cx="12956115" cy="7785186"/>
          </a:xfrm>
          <a:prstGeom prst="rect">
            <a:avLst/>
          </a:prstGeom>
        </p:spPr>
        <p:txBody>
          <a:bodyPr lIns="0" tIns="0" rIns="0" bIns="0" rtlCol="0" anchor="t">
            <a:spAutoFit/>
          </a:bodyPr>
          <a:lstStyle/>
          <a:p>
            <a:pPr marL="1005841" lvl="2" indent="-335280" algn="l">
              <a:lnSpc>
                <a:spcPts val="6159"/>
              </a:lnSpc>
              <a:buFont typeface="Arial"/>
              <a:buChar char="⚬"/>
            </a:pPr>
            <a:r>
              <a:rPr lang="en-US" sz="4400">
                <a:solidFill>
                  <a:srgbClr val="4F81BD"/>
                </a:solidFill>
                <a:latin typeface="Helvetica World"/>
                <a:ea typeface="Helvetica World"/>
                <a:cs typeface="Helvetica World"/>
                <a:sym typeface="Helvetica World"/>
              </a:rPr>
              <a:t>20-foot TEU shipping containers of materials for disaster/emergency training</a:t>
            </a:r>
          </a:p>
          <a:p>
            <a:pPr marL="1005841" lvl="2" indent="-335280" algn="l">
              <a:lnSpc>
                <a:spcPts val="6159"/>
              </a:lnSpc>
              <a:buFont typeface="Arial"/>
              <a:buChar char="⚬"/>
            </a:pPr>
            <a:r>
              <a:rPr lang="en-US" sz="4400">
                <a:solidFill>
                  <a:srgbClr val="4F81BD"/>
                </a:solidFill>
                <a:latin typeface="Helvetica World"/>
                <a:ea typeface="Helvetica World"/>
                <a:cs typeface="Helvetica World"/>
                <a:sym typeface="Helvetica World"/>
              </a:rPr>
              <a:t>Dog &amp; pony show of pickup truck portable unit with trailer of deployed unit and rollout of 10 kWh BOS with 2-4 panels</a:t>
            </a:r>
          </a:p>
          <a:p>
            <a:pPr marL="1005841" lvl="2" indent="-335280" algn="l">
              <a:lnSpc>
                <a:spcPts val="6159"/>
              </a:lnSpc>
              <a:buFont typeface="Arial"/>
              <a:buChar char="⚬"/>
            </a:pPr>
            <a:r>
              <a:rPr lang="en-US" sz="4400">
                <a:solidFill>
                  <a:srgbClr val="4F81BD"/>
                </a:solidFill>
                <a:latin typeface="Helvetica World"/>
                <a:ea typeface="Helvetica World"/>
                <a:cs typeface="Helvetica World"/>
                <a:sym typeface="Helvetica World"/>
              </a:rPr>
              <a:t>Share videos of units</a:t>
            </a:r>
          </a:p>
          <a:p>
            <a:pPr marL="1005841" lvl="2" indent="-335280" algn="l">
              <a:lnSpc>
                <a:spcPts val="6159"/>
              </a:lnSpc>
              <a:buFont typeface="Arial"/>
              <a:buChar char="⚬"/>
            </a:pPr>
            <a:r>
              <a:rPr lang="en-US" sz="4400">
                <a:solidFill>
                  <a:srgbClr val="4F81BD"/>
                </a:solidFill>
                <a:latin typeface="Helvetica World"/>
                <a:ea typeface="Helvetica World"/>
                <a:cs typeface="Helvetica World"/>
                <a:sym typeface="Helvetica World"/>
              </a:rPr>
              <a:t>Power desalination units and aerator units for water purification</a:t>
            </a:r>
          </a:p>
          <a:p>
            <a:pPr marL="1005841" lvl="2" indent="-335280" algn="l">
              <a:lnSpc>
                <a:spcPts val="6159"/>
              </a:lnSpc>
              <a:buFont typeface="Arial"/>
              <a:buChar char="⚬"/>
            </a:pPr>
            <a:r>
              <a:rPr lang="en-US" sz="4400">
                <a:solidFill>
                  <a:srgbClr val="4F81BD"/>
                </a:solidFill>
                <a:latin typeface="Helvetica World"/>
                <a:ea typeface="Helvetica World"/>
                <a:cs typeface="Helvetica World"/>
                <a:sym typeface="Helvetica World"/>
              </a:rPr>
              <a:t>Power skiffs and shanty boats with solar and wind</a:t>
            </a:r>
          </a:p>
        </p:txBody>
      </p:sp>
      <p:grpSp>
        <p:nvGrpSpPr>
          <p:cNvPr id="9" name="Group 9"/>
          <p:cNvGrpSpPr/>
          <p:nvPr/>
        </p:nvGrpSpPr>
        <p:grpSpPr>
          <a:xfrm>
            <a:off x="771315" y="4981451"/>
            <a:ext cx="4451766" cy="4357173"/>
            <a:chOff x="0" y="0"/>
            <a:chExt cx="5935688" cy="5809564"/>
          </a:xfrm>
        </p:grpSpPr>
        <p:sp>
          <p:nvSpPr>
            <p:cNvPr id="10" name="Freeform 10"/>
            <p:cNvSpPr/>
            <p:nvPr/>
          </p:nvSpPr>
          <p:spPr>
            <a:xfrm>
              <a:off x="0" y="0"/>
              <a:ext cx="5935726" cy="5809615"/>
            </a:xfrm>
            <a:custGeom>
              <a:avLst/>
              <a:gdLst/>
              <a:ahLst/>
              <a:cxnLst/>
              <a:rect l="l" t="t" r="r" b="b"/>
              <a:pathLst>
                <a:path w="5935726" h="5809615">
                  <a:moveTo>
                    <a:pt x="0" y="0"/>
                  </a:moveTo>
                  <a:lnTo>
                    <a:pt x="5935726" y="0"/>
                  </a:lnTo>
                  <a:lnTo>
                    <a:pt x="5935726" y="5809615"/>
                  </a:lnTo>
                  <a:lnTo>
                    <a:pt x="0" y="5809615"/>
                  </a:lnTo>
                  <a:lnTo>
                    <a:pt x="0" y="0"/>
                  </a:lnTo>
                  <a:close/>
                </a:path>
              </a:pathLst>
            </a:custGeom>
            <a:blipFill>
              <a:blip r:embed="rId8"/>
              <a:stretch>
                <a:fillRect/>
              </a:stretch>
            </a:blipFill>
          </p:spPr>
        </p:sp>
      </p:grpSp>
      <p:pic>
        <p:nvPicPr>
          <p:cNvPr id="11" name="Picture 11"/>
          <p:cNvPicPr>
            <a:picLocks noChangeAspect="1"/>
          </p:cNvPicPr>
          <p:nvPr/>
        </p:nvPicPr>
        <p:blipFill>
          <a:blip r:embed="rId9"/>
          <a:srcRect/>
          <a:stretch>
            <a:fillRect/>
          </a:stretch>
        </p:blipFill>
        <p:spPr>
          <a:xfrm>
            <a:off x="1877982" y="479209"/>
            <a:ext cx="3030181" cy="3030181"/>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3"/>
          <p:cNvSpPr/>
          <p:nvPr/>
        </p:nvSpPr>
        <p:spPr>
          <a:xfrm>
            <a:off x="616934" y="-525875"/>
            <a:ext cx="5822985" cy="7716069"/>
          </a:xfrm>
          <a:custGeom>
            <a:avLst/>
            <a:gdLst/>
            <a:ahLst/>
            <a:cxnLst/>
            <a:rect l="l" t="t" r="r" b="b"/>
            <a:pathLst>
              <a:path w="5822985" h="7716069">
                <a:moveTo>
                  <a:pt x="0" y="0"/>
                </a:moveTo>
                <a:lnTo>
                  <a:pt x="5822985" y="0"/>
                </a:lnTo>
                <a:lnTo>
                  <a:pt x="5822985" y="7716069"/>
                </a:lnTo>
                <a:lnTo>
                  <a:pt x="0" y="7716069"/>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4" name="TextBox 4"/>
          <p:cNvSpPr txBox="1"/>
          <p:nvPr/>
        </p:nvSpPr>
        <p:spPr>
          <a:xfrm>
            <a:off x="5029200" y="-56757"/>
            <a:ext cx="13871772" cy="3142335"/>
          </a:xfrm>
          <a:prstGeom prst="rect">
            <a:avLst/>
          </a:prstGeom>
        </p:spPr>
        <p:txBody>
          <a:bodyPr wrap="square" lIns="0" tIns="0" rIns="0" bIns="0" rtlCol="0" anchor="t">
            <a:spAutoFit/>
          </a:bodyPr>
          <a:lstStyle/>
          <a:p>
            <a:pPr algn="ctr">
              <a:lnSpc>
                <a:spcPts val="27541"/>
              </a:lnSpc>
            </a:pPr>
            <a:r>
              <a:rPr lang="en-US" sz="15301" b="1" dirty="0">
                <a:solidFill>
                  <a:srgbClr val="000000"/>
                </a:solidFill>
                <a:latin typeface="Helvetica Bold"/>
                <a:ea typeface="Helvetica Bold"/>
                <a:cs typeface="Helvetica Bold"/>
                <a:sym typeface="Helvetica Bold"/>
              </a:rPr>
              <a:t>Thank You</a:t>
            </a:r>
          </a:p>
        </p:txBody>
      </p:sp>
      <p:sp>
        <p:nvSpPr>
          <p:cNvPr id="8" name="Freeform 8"/>
          <p:cNvSpPr/>
          <p:nvPr/>
        </p:nvSpPr>
        <p:spPr>
          <a:xfrm>
            <a:off x="304800" y="9921878"/>
            <a:ext cx="3733800" cy="365125"/>
          </a:xfrm>
          <a:custGeom>
            <a:avLst/>
            <a:gdLst/>
            <a:ahLst/>
            <a:cxnLst/>
            <a:rect l="l" t="t" r="r" b="b"/>
            <a:pathLst>
              <a:path w="4978400" h="486833">
                <a:moveTo>
                  <a:pt x="0" y="0"/>
                </a:moveTo>
                <a:lnTo>
                  <a:pt x="4978400" y="0"/>
                </a:lnTo>
                <a:lnTo>
                  <a:pt x="4978400" y="486833"/>
                </a:lnTo>
                <a:lnTo>
                  <a:pt x="0" y="486833"/>
                </a:lnTo>
                <a:close/>
              </a:path>
            </a:pathLst>
          </a:custGeom>
          <a:blipFill>
            <a:blip r:embed="rId4">
              <a:alphaModFix amt="0"/>
            </a:blip>
            <a:stretch>
              <a:fillRect t="-149256" b="-149255"/>
            </a:stretch>
          </a:blipFill>
        </p:spPr>
      </p:sp>
      <p:grpSp>
        <p:nvGrpSpPr>
          <p:cNvPr id="11" name="Group 11"/>
          <p:cNvGrpSpPr/>
          <p:nvPr/>
        </p:nvGrpSpPr>
        <p:grpSpPr>
          <a:xfrm>
            <a:off x="13697236" y="5518709"/>
            <a:ext cx="3733800" cy="4768253"/>
            <a:chOff x="0" y="706832"/>
            <a:chExt cx="4978400" cy="6357670"/>
          </a:xfrm>
        </p:grpSpPr>
        <p:sp>
          <p:nvSpPr>
            <p:cNvPr id="12" name="Freeform 12"/>
            <p:cNvSpPr/>
            <p:nvPr/>
          </p:nvSpPr>
          <p:spPr>
            <a:xfrm>
              <a:off x="0" y="706832"/>
              <a:ext cx="4978400" cy="6357670"/>
            </a:xfrm>
            <a:custGeom>
              <a:avLst/>
              <a:gdLst/>
              <a:ahLst/>
              <a:cxnLst/>
              <a:rect l="l" t="t" r="r" b="b"/>
              <a:pathLst>
                <a:path w="5298440" h="7064502">
                  <a:moveTo>
                    <a:pt x="0" y="0"/>
                  </a:moveTo>
                  <a:lnTo>
                    <a:pt x="5298440" y="0"/>
                  </a:lnTo>
                  <a:lnTo>
                    <a:pt x="5298440" y="7064502"/>
                  </a:lnTo>
                  <a:lnTo>
                    <a:pt x="0" y="7064502"/>
                  </a:lnTo>
                  <a:lnTo>
                    <a:pt x="0" y="0"/>
                  </a:lnTo>
                  <a:close/>
                </a:path>
              </a:pathLst>
            </a:custGeom>
            <a:blipFill>
              <a:blip r:embed="rId5"/>
              <a:stretch>
                <a:fillRect/>
              </a:stretch>
            </a:blipFill>
          </p:spPr>
        </p:sp>
      </p:grpSp>
      <p:sp>
        <p:nvSpPr>
          <p:cNvPr id="13" name="TextBox 13"/>
          <p:cNvSpPr txBox="1"/>
          <p:nvPr/>
        </p:nvSpPr>
        <p:spPr>
          <a:xfrm>
            <a:off x="1113695" y="6686756"/>
            <a:ext cx="3534505" cy="1401025"/>
          </a:xfrm>
          <a:prstGeom prst="rect">
            <a:avLst/>
          </a:prstGeom>
        </p:spPr>
        <p:txBody>
          <a:bodyPr wrap="square" lIns="0" tIns="0" rIns="0" bIns="0" rtlCol="0" anchor="t">
            <a:spAutoFit/>
          </a:bodyPr>
          <a:lstStyle/>
          <a:p>
            <a:pPr algn="l">
              <a:lnSpc>
                <a:spcPts val="2160"/>
              </a:lnSpc>
            </a:pPr>
            <a:r>
              <a:rPr lang="en-US" sz="1800" dirty="0">
                <a:solidFill>
                  <a:srgbClr val="000000"/>
                </a:solidFill>
                <a:latin typeface="Calibri (MS)"/>
                <a:ea typeface="Calibri (MS)"/>
                <a:cs typeface="Calibri (MS)"/>
                <a:sym typeface="Calibri (MS)"/>
              </a:rPr>
              <a:t>*Sky Power to the People was first coined by Joe Jordan.  </a:t>
            </a:r>
          </a:p>
          <a:p>
            <a:pPr algn="l">
              <a:lnSpc>
                <a:spcPts val="2160"/>
              </a:lnSpc>
            </a:pPr>
            <a:r>
              <a:rPr lang="en-US" sz="1800" dirty="0">
                <a:solidFill>
                  <a:srgbClr val="000000"/>
                </a:solidFill>
                <a:latin typeface="Calibri (MS)"/>
                <a:ea typeface="Calibri (MS)"/>
                <a:cs typeface="Calibri (MS)"/>
                <a:sym typeface="Calibri (MS)"/>
              </a:rPr>
              <a:t>See his </a:t>
            </a:r>
            <a:r>
              <a:rPr lang="en-US" sz="1800" u="sng" dirty="0">
                <a:solidFill>
                  <a:srgbClr val="4F81BD"/>
                </a:solidFill>
                <a:latin typeface="Calibri (MS)"/>
                <a:ea typeface="Calibri (MS)"/>
                <a:cs typeface="Calibri (MS)"/>
                <a:sym typeface="Calibri (MS)"/>
              </a:rPr>
              <a:t>TEDx at: https://youtu.be/R1y2wll2Ve8?si=5l224gbk9CKg50gF</a:t>
            </a:r>
          </a:p>
        </p:txBody>
      </p:sp>
      <p:pic>
        <p:nvPicPr>
          <p:cNvPr id="15" name="Picture 14">
            <a:extLst>
              <a:ext uri="{FF2B5EF4-FFF2-40B4-BE49-F238E27FC236}">
                <a16:creationId xmlns:a16="http://schemas.microsoft.com/office/drawing/2014/main" id="{613DE03E-6E88-44FA-ADBB-05692D66ADBA}"/>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5400000">
            <a:off x="413608" y="948328"/>
            <a:ext cx="5600700" cy="4200525"/>
          </a:xfrm>
          <a:prstGeom prst="rect">
            <a:avLst/>
          </a:prstGeom>
        </p:spPr>
      </p:pic>
      <p:pic>
        <p:nvPicPr>
          <p:cNvPr id="17" name="Picture 16">
            <a:extLst>
              <a:ext uri="{FF2B5EF4-FFF2-40B4-BE49-F238E27FC236}">
                <a16:creationId xmlns:a16="http://schemas.microsoft.com/office/drawing/2014/main" id="{601EE04D-9495-4181-ABE2-0CC2911DE27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846141" y="6325154"/>
            <a:ext cx="3955460" cy="3955460"/>
          </a:xfrm>
          <a:prstGeom prst="rect">
            <a:avLst/>
          </a:prstGeom>
        </p:spPr>
      </p:pic>
      <p:pic>
        <p:nvPicPr>
          <p:cNvPr id="5" name="Picture 4">
            <a:extLst>
              <a:ext uri="{FF2B5EF4-FFF2-40B4-BE49-F238E27FC236}">
                <a16:creationId xmlns:a16="http://schemas.microsoft.com/office/drawing/2014/main" id="{1F4372A6-BC5D-47D3-9404-C0AEAC77806B}"/>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855463" y="6182660"/>
            <a:ext cx="3548008" cy="3914636"/>
          </a:xfrm>
          <a:prstGeom prst="rect">
            <a:avLst/>
          </a:prstGeom>
        </p:spPr>
      </p:pic>
    </p:spTree>
    <p:extLst>
      <p:ext uri="{BB962C8B-B14F-4D97-AF65-F5344CB8AC3E}">
        <p14:creationId xmlns:p14="http://schemas.microsoft.com/office/powerpoint/2010/main" val="8205527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7730964" y="352377"/>
            <a:ext cx="10557036" cy="10552164"/>
          </a:xfrm>
          <a:custGeom>
            <a:avLst/>
            <a:gdLst/>
            <a:ahLst/>
            <a:cxnLst/>
            <a:rect l="l" t="t" r="r" b="b"/>
            <a:pathLst>
              <a:path w="10013932" h="10013932">
                <a:moveTo>
                  <a:pt x="0" y="0"/>
                </a:moveTo>
                <a:lnTo>
                  <a:pt x="10013932" y="0"/>
                </a:lnTo>
                <a:lnTo>
                  <a:pt x="10013932" y="10013933"/>
                </a:lnTo>
                <a:lnTo>
                  <a:pt x="0" y="1001393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3" name="Freeform 3"/>
          <p:cNvSpPr/>
          <p:nvPr/>
        </p:nvSpPr>
        <p:spPr>
          <a:xfrm>
            <a:off x="1775157" y="6690663"/>
            <a:ext cx="3331589" cy="3395250"/>
          </a:xfrm>
          <a:custGeom>
            <a:avLst/>
            <a:gdLst/>
            <a:ahLst/>
            <a:cxnLst/>
            <a:rect l="l" t="t" r="r" b="b"/>
            <a:pathLst>
              <a:path w="3331589" h="3395250">
                <a:moveTo>
                  <a:pt x="0" y="0"/>
                </a:moveTo>
                <a:lnTo>
                  <a:pt x="3331590" y="0"/>
                </a:lnTo>
                <a:lnTo>
                  <a:pt x="3331590" y="3395250"/>
                </a:lnTo>
                <a:lnTo>
                  <a:pt x="0" y="3395250"/>
                </a:lnTo>
                <a:lnTo>
                  <a:pt x="0" y="0"/>
                </a:lnTo>
                <a:close/>
              </a:path>
            </a:pathLst>
          </a:custGeom>
          <a:blipFill>
            <a:blip r:embed="rId4"/>
            <a:stretch>
              <a:fillRect/>
            </a:stretch>
          </a:blipFill>
        </p:spPr>
      </p:sp>
      <p:sp>
        <p:nvSpPr>
          <p:cNvPr id="4" name="TextBox 4"/>
          <p:cNvSpPr txBox="1"/>
          <p:nvPr/>
        </p:nvSpPr>
        <p:spPr>
          <a:xfrm>
            <a:off x="615136" y="1170379"/>
            <a:ext cx="7208520" cy="4616648"/>
          </a:xfrm>
          <a:prstGeom prst="rect">
            <a:avLst/>
          </a:prstGeom>
        </p:spPr>
        <p:txBody>
          <a:bodyPr lIns="0" tIns="0" rIns="0" bIns="0" rtlCol="0" anchor="t">
            <a:spAutoFit/>
          </a:bodyPr>
          <a:lstStyle/>
          <a:p>
            <a:pPr algn="l">
              <a:lnSpc>
                <a:spcPts val="3600"/>
              </a:lnSpc>
            </a:pPr>
            <a:r>
              <a:rPr lang="en-US" sz="3000" b="1" dirty="0">
                <a:solidFill>
                  <a:srgbClr val="4F81BD"/>
                </a:solidFill>
                <a:latin typeface="Calibri (MS) Bold" panose="020B0604020202020204" charset="0"/>
                <a:ea typeface="Open Sans Bold"/>
                <a:cs typeface="Calibri (MS) Bold" panose="020B0604020202020204" charset="0"/>
                <a:sym typeface="Open Sans Bold"/>
              </a:rPr>
              <a:t>A modular, portable, battery-powered 2-8 kw solar system that can be transported in a pickup truck or small trailer.  It is scalable to multiple units with the size to meet the applications. </a:t>
            </a:r>
          </a:p>
          <a:p>
            <a:pPr algn="l">
              <a:lnSpc>
                <a:spcPts val="3600"/>
              </a:lnSpc>
            </a:pPr>
            <a:endParaRPr lang="en-US" sz="3000" b="1" dirty="0">
              <a:solidFill>
                <a:srgbClr val="4F81BD"/>
              </a:solidFill>
              <a:latin typeface="Calibri (MS) Bold" panose="020B0604020202020204" charset="0"/>
              <a:ea typeface="Open Sans Bold"/>
              <a:cs typeface="Calibri (MS) Bold" panose="020B0604020202020204" charset="0"/>
              <a:sym typeface="Open Sans Bold"/>
            </a:endParaRPr>
          </a:p>
          <a:p>
            <a:pPr algn="l">
              <a:lnSpc>
                <a:spcPts val="3600"/>
              </a:lnSpc>
            </a:pPr>
            <a:r>
              <a:rPr lang="en-US" sz="3000" b="1" dirty="0">
                <a:solidFill>
                  <a:srgbClr val="4F81BD"/>
                </a:solidFill>
                <a:latin typeface="Calibri (MS) Bold" panose="020B0604020202020204" charset="0"/>
                <a:ea typeface="Open Sans Bold"/>
                <a:cs typeface="Calibri (MS) Bold" panose="020B0604020202020204" charset="0"/>
                <a:sym typeface="Open Sans Bold"/>
              </a:rPr>
              <a:t>Suitable for everyday use, disaster response, and rentals.  Rentals can be for homes, businesses, disaster situations, or special events</a:t>
            </a:r>
            <a:r>
              <a:rPr lang="en-US" sz="3000" b="1" dirty="0">
                <a:solidFill>
                  <a:srgbClr val="4F81BD"/>
                </a:solidFill>
                <a:latin typeface="Open Sans Bold"/>
                <a:ea typeface="Open Sans Bold"/>
                <a:cs typeface="Open Sans Bold"/>
                <a:sym typeface="Open Sans Bold"/>
              </a:rPr>
              <a:t>.</a:t>
            </a:r>
          </a:p>
        </p:txBody>
      </p:sp>
      <p:sp>
        <p:nvSpPr>
          <p:cNvPr id="5" name="TextBox 5"/>
          <p:cNvSpPr txBox="1"/>
          <p:nvPr/>
        </p:nvSpPr>
        <p:spPr>
          <a:xfrm>
            <a:off x="3300008" y="352377"/>
            <a:ext cx="2080737" cy="676323"/>
          </a:xfrm>
          <a:prstGeom prst="rect">
            <a:avLst/>
          </a:prstGeom>
        </p:spPr>
        <p:txBody>
          <a:bodyPr lIns="0" tIns="0" rIns="0" bIns="0" rtlCol="0" anchor="t">
            <a:spAutoFit/>
          </a:bodyPr>
          <a:lstStyle/>
          <a:p>
            <a:pPr algn="l">
              <a:lnSpc>
                <a:spcPts val="4800"/>
              </a:lnSpc>
            </a:pPr>
            <a:r>
              <a:rPr lang="en-US" sz="4000" b="1">
                <a:solidFill>
                  <a:srgbClr val="004AAD"/>
                </a:solidFill>
                <a:latin typeface="Calibri (MS) Bold"/>
                <a:ea typeface="Calibri (MS) Bold"/>
                <a:cs typeface="Calibri (MS) Bold"/>
                <a:sym typeface="Calibri (MS) Bold"/>
              </a:rPr>
              <a:t>A Product</a:t>
            </a:r>
          </a:p>
        </p:txBody>
      </p:sp>
      <p:sp>
        <p:nvSpPr>
          <p:cNvPr id="6" name="TextBox 6"/>
          <p:cNvSpPr txBox="1"/>
          <p:nvPr/>
        </p:nvSpPr>
        <p:spPr>
          <a:xfrm>
            <a:off x="10058400" y="3093943"/>
            <a:ext cx="6626202" cy="5539978"/>
          </a:xfrm>
          <a:prstGeom prst="rect">
            <a:avLst/>
          </a:prstGeom>
        </p:spPr>
        <p:txBody>
          <a:bodyPr wrap="square" lIns="0" tIns="0" rIns="0" bIns="0" rtlCol="0" anchor="t">
            <a:spAutoFit/>
          </a:bodyPr>
          <a:lstStyle/>
          <a:p>
            <a:pPr algn="l">
              <a:lnSpc>
                <a:spcPts val="3600"/>
              </a:lnSpc>
            </a:pPr>
            <a:r>
              <a:rPr lang="en-US" sz="3000" dirty="0">
                <a:solidFill>
                  <a:srgbClr val="000000"/>
                </a:solidFill>
                <a:latin typeface="Calibri (MS) Bold" panose="020B0604020202020204" charset="0"/>
                <a:ea typeface="Calibri (MS)"/>
                <a:cs typeface="Calibri (MS) Bold" panose="020B0604020202020204" charset="0"/>
                <a:sym typeface="Calibri (MS)"/>
              </a:rPr>
              <a:t>A workshop with design, logistics, maintenance, and training community members. It can be completed in 20 hours or less.  </a:t>
            </a:r>
          </a:p>
          <a:p>
            <a:pPr algn="l">
              <a:lnSpc>
                <a:spcPts val="3600"/>
              </a:lnSpc>
            </a:pPr>
            <a:endParaRPr lang="en-US" sz="3000" dirty="0">
              <a:solidFill>
                <a:srgbClr val="000000"/>
              </a:solidFill>
              <a:latin typeface="Calibri (MS) Bold" panose="020B0604020202020204" charset="0"/>
              <a:ea typeface="Calibri (MS)"/>
              <a:cs typeface="Calibri (MS) Bold" panose="020B0604020202020204" charset="0"/>
              <a:sym typeface="Calibri (MS)"/>
            </a:endParaRPr>
          </a:p>
          <a:p>
            <a:pPr algn="l">
              <a:lnSpc>
                <a:spcPts val="3600"/>
              </a:lnSpc>
            </a:pPr>
            <a:r>
              <a:rPr lang="en-US" sz="3000" dirty="0">
                <a:solidFill>
                  <a:srgbClr val="000000"/>
                </a:solidFill>
                <a:latin typeface="Calibri (MS) Bold" panose="020B0604020202020204" charset="0"/>
                <a:ea typeface="Calibri (MS)"/>
                <a:cs typeface="Calibri (MS) Bold" panose="020B0604020202020204" charset="0"/>
                <a:sym typeface="Calibri (MS)"/>
              </a:rPr>
              <a:t>Community members don’t need a massive amount of knowledge to build these units. The workshop is meant for novices with basic skills with hand tools and utilizes community resources. Building the units allows them to understand and service them later.</a:t>
            </a:r>
          </a:p>
        </p:txBody>
      </p:sp>
      <p:sp>
        <p:nvSpPr>
          <p:cNvPr id="7" name="TextBox 7"/>
          <p:cNvSpPr txBox="1"/>
          <p:nvPr/>
        </p:nvSpPr>
        <p:spPr>
          <a:xfrm>
            <a:off x="12031980" y="2362972"/>
            <a:ext cx="2020454" cy="676323"/>
          </a:xfrm>
          <a:prstGeom prst="rect">
            <a:avLst/>
          </a:prstGeom>
        </p:spPr>
        <p:txBody>
          <a:bodyPr lIns="0" tIns="0" rIns="0" bIns="0" rtlCol="0" anchor="t">
            <a:spAutoFit/>
          </a:bodyPr>
          <a:lstStyle/>
          <a:p>
            <a:pPr algn="l">
              <a:lnSpc>
                <a:spcPts val="4800"/>
              </a:lnSpc>
            </a:pPr>
            <a:r>
              <a:rPr lang="en-US" sz="4000" b="1" dirty="0">
                <a:solidFill>
                  <a:srgbClr val="18DF96"/>
                </a:solidFill>
                <a:latin typeface="Calibri (MS) Bold"/>
                <a:ea typeface="Calibri (MS) Bold"/>
                <a:cs typeface="Calibri (MS) Bold"/>
                <a:sym typeface="Calibri (MS) Bold"/>
              </a:rPr>
              <a:t>A Process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028700" y="1513130"/>
            <a:ext cx="6280697" cy="3901883"/>
          </a:xfrm>
          <a:custGeom>
            <a:avLst/>
            <a:gdLst/>
            <a:ahLst/>
            <a:cxnLst/>
            <a:rect l="l" t="t" r="r" b="b"/>
            <a:pathLst>
              <a:path w="6280697" h="3901883">
                <a:moveTo>
                  <a:pt x="0" y="0"/>
                </a:moveTo>
                <a:lnTo>
                  <a:pt x="6280697" y="0"/>
                </a:lnTo>
                <a:lnTo>
                  <a:pt x="6280697" y="3901883"/>
                </a:lnTo>
                <a:lnTo>
                  <a:pt x="0" y="3901883"/>
                </a:lnTo>
                <a:lnTo>
                  <a:pt x="0" y="0"/>
                </a:lnTo>
                <a:close/>
              </a:path>
            </a:pathLst>
          </a:custGeom>
          <a:blipFill>
            <a:blip r:embed="rId2"/>
            <a:stretch>
              <a:fillRect/>
            </a:stretch>
          </a:blipFill>
        </p:spPr>
      </p:sp>
      <p:sp>
        <p:nvSpPr>
          <p:cNvPr id="3" name="Freeform 3"/>
          <p:cNvSpPr/>
          <p:nvPr/>
        </p:nvSpPr>
        <p:spPr>
          <a:xfrm>
            <a:off x="7551507" y="2567954"/>
            <a:ext cx="4744170" cy="2847058"/>
          </a:xfrm>
          <a:custGeom>
            <a:avLst/>
            <a:gdLst/>
            <a:ahLst/>
            <a:cxnLst/>
            <a:rect l="l" t="t" r="r" b="b"/>
            <a:pathLst>
              <a:path w="4744170" h="2847058">
                <a:moveTo>
                  <a:pt x="0" y="0"/>
                </a:moveTo>
                <a:lnTo>
                  <a:pt x="4744171" y="0"/>
                </a:lnTo>
                <a:lnTo>
                  <a:pt x="4744171" y="2847059"/>
                </a:lnTo>
                <a:lnTo>
                  <a:pt x="0" y="2847059"/>
                </a:lnTo>
                <a:lnTo>
                  <a:pt x="0" y="0"/>
                </a:lnTo>
                <a:close/>
              </a:path>
            </a:pathLst>
          </a:custGeom>
          <a:blipFill>
            <a:blip r:embed="rId3"/>
            <a:stretch>
              <a:fillRect l="-11021" r="-8048" b="-7389"/>
            </a:stretch>
          </a:blipFill>
        </p:spPr>
      </p:sp>
      <p:sp>
        <p:nvSpPr>
          <p:cNvPr id="4" name="Freeform 4"/>
          <p:cNvSpPr/>
          <p:nvPr/>
        </p:nvSpPr>
        <p:spPr>
          <a:xfrm>
            <a:off x="6565392" y="5589233"/>
            <a:ext cx="4904775" cy="4042848"/>
          </a:xfrm>
          <a:custGeom>
            <a:avLst/>
            <a:gdLst/>
            <a:ahLst/>
            <a:cxnLst/>
            <a:rect l="l" t="t" r="r" b="b"/>
            <a:pathLst>
              <a:path w="4904775" h="4042848">
                <a:moveTo>
                  <a:pt x="0" y="0"/>
                </a:moveTo>
                <a:lnTo>
                  <a:pt x="4904775" y="0"/>
                </a:lnTo>
                <a:lnTo>
                  <a:pt x="4904775" y="4042848"/>
                </a:lnTo>
                <a:lnTo>
                  <a:pt x="0" y="4042848"/>
                </a:lnTo>
                <a:lnTo>
                  <a:pt x="0" y="0"/>
                </a:lnTo>
                <a:close/>
              </a:path>
            </a:pathLst>
          </a:custGeom>
          <a:blipFill>
            <a:blip r:embed="rId4"/>
            <a:stretch>
              <a:fillRect/>
            </a:stretch>
          </a:blipFill>
        </p:spPr>
      </p:sp>
      <p:sp>
        <p:nvSpPr>
          <p:cNvPr id="5" name="Freeform 5"/>
          <p:cNvSpPr/>
          <p:nvPr/>
        </p:nvSpPr>
        <p:spPr>
          <a:xfrm>
            <a:off x="12562378" y="2555797"/>
            <a:ext cx="5910274" cy="7673587"/>
          </a:xfrm>
          <a:custGeom>
            <a:avLst/>
            <a:gdLst/>
            <a:ahLst/>
            <a:cxnLst/>
            <a:rect l="l" t="t" r="r" b="b"/>
            <a:pathLst>
              <a:path w="5910274" h="7673587">
                <a:moveTo>
                  <a:pt x="0" y="0"/>
                </a:moveTo>
                <a:lnTo>
                  <a:pt x="5910273" y="0"/>
                </a:lnTo>
                <a:lnTo>
                  <a:pt x="5910273" y="7673587"/>
                </a:lnTo>
                <a:lnTo>
                  <a:pt x="0" y="7673587"/>
                </a:lnTo>
                <a:lnTo>
                  <a:pt x="0" y="0"/>
                </a:lnTo>
                <a:close/>
              </a:path>
            </a:pathLst>
          </a:custGeom>
          <a:blipFill>
            <a:blip r:embed="rId5"/>
            <a:stretch>
              <a:fillRect/>
            </a:stretch>
          </a:blipFill>
        </p:spPr>
      </p:sp>
      <p:sp>
        <p:nvSpPr>
          <p:cNvPr id="6" name="Freeform 6"/>
          <p:cNvSpPr/>
          <p:nvPr/>
        </p:nvSpPr>
        <p:spPr>
          <a:xfrm>
            <a:off x="1028700" y="5589233"/>
            <a:ext cx="4659419" cy="4479441"/>
          </a:xfrm>
          <a:custGeom>
            <a:avLst/>
            <a:gdLst/>
            <a:ahLst/>
            <a:cxnLst/>
            <a:rect l="l" t="t" r="r" b="b"/>
            <a:pathLst>
              <a:path w="4659419" h="4479441">
                <a:moveTo>
                  <a:pt x="0" y="0"/>
                </a:moveTo>
                <a:lnTo>
                  <a:pt x="4659419" y="0"/>
                </a:lnTo>
                <a:lnTo>
                  <a:pt x="4659419" y="4479441"/>
                </a:lnTo>
                <a:lnTo>
                  <a:pt x="0" y="4479441"/>
                </a:lnTo>
                <a:lnTo>
                  <a:pt x="0" y="0"/>
                </a:lnTo>
                <a:close/>
              </a:path>
            </a:pathLst>
          </a:custGeom>
          <a:blipFill>
            <a:blip r:embed="rId6"/>
            <a:stretch>
              <a:fillRect/>
            </a:stretch>
          </a:blipFill>
        </p:spPr>
      </p:sp>
      <p:sp>
        <p:nvSpPr>
          <p:cNvPr id="7" name="TextBox 7"/>
          <p:cNvSpPr txBox="1"/>
          <p:nvPr/>
        </p:nvSpPr>
        <p:spPr>
          <a:xfrm>
            <a:off x="1260754" y="151115"/>
            <a:ext cx="17027246" cy="1362015"/>
          </a:xfrm>
          <a:prstGeom prst="rect">
            <a:avLst/>
          </a:prstGeom>
        </p:spPr>
        <p:txBody>
          <a:bodyPr lIns="0" tIns="0" rIns="0" bIns="0" rtlCol="0" anchor="t">
            <a:spAutoFit/>
          </a:bodyPr>
          <a:lstStyle/>
          <a:p>
            <a:pPr algn="ctr">
              <a:lnSpc>
                <a:spcPts val="5280"/>
              </a:lnSpc>
              <a:spcBef>
                <a:spcPct val="0"/>
              </a:spcBef>
            </a:pPr>
            <a:r>
              <a:rPr lang="en-US" sz="4400" dirty="0">
                <a:solidFill>
                  <a:srgbClr val="000000"/>
                </a:solidFill>
                <a:latin typeface="Helvetica"/>
                <a:ea typeface="Helvetica"/>
                <a:cs typeface="Helvetica"/>
                <a:sym typeface="Helvetica"/>
              </a:rPr>
              <a:t>Commercial Portable Units Can Cost $30,000 and up</a:t>
            </a:r>
          </a:p>
          <a:p>
            <a:pPr algn="ctr">
              <a:lnSpc>
                <a:spcPts val="5280"/>
              </a:lnSpc>
              <a:spcBef>
                <a:spcPct val="0"/>
              </a:spcBef>
            </a:pPr>
            <a:r>
              <a:rPr lang="en-US" sz="4400" dirty="0">
                <a:solidFill>
                  <a:srgbClr val="000000"/>
                </a:solidFill>
                <a:latin typeface="Helvetica"/>
                <a:ea typeface="Helvetica"/>
                <a:cs typeface="Helvetica"/>
                <a:sym typeface="Helvetica"/>
              </a:rPr>
              <a:t> (~$10 per watt)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56872" y="876349"/>
            <a:ext cx="15473175" cy="8703661"/>
          </a:xfrm>
          <a:custGeom>
            <a:avLst/>
            <a:gdLst/>
            <a:ahLst/>
            <a:cxnLst/>
            <a:rect l="l" t="t" r="r" b="b"/>
            <a:pathLst>
              <a:path w="15473175" h="8703661">
                <a:moveTo>
                  <a:pt x="0" y="0"/>
                </a:moveTo>
                <a:lnTo>
                  <a:pt x="15473175" y="0"/>
                </a:lnTo>
                <a:lnTo>
                  <a:pt x="15473175" y="8703661"/>
                </a:lnTo>
                <a:lnTo>
                  <a:pt x="0" y="8703661"/>
                </a:lnTo>
                <a:lnTo>
                  <a:pt x="0" y="0"/>
                </a:lnTo>
                <a:close/>
              </a:path>
            </a:pathLst>
          </a:custGeom>
          <a:blipFill>
            <a:blip r:embed="rId2"/>
            <a:stretch>
              <a:fillRect/>
            </a:stretch>
          </a:blipFill>
        </p:spPr>
        <p:txBody>
          <a:bodyPr/>
          <a:lstStyle/>
          <a:p>
            <a:endParaRPr lang="en-US" dirty="0"/>
          </a:p>
        </p:txBody>
      </p:sp>
      <p:sp>
        <p:nvSpPr>
          <p:cNvPr id="3" name="TextBox 3"/>
          <p:cNvSpPr txBox="1"/>
          <p:nvPr/>
        </p:nvSpPr>
        <p:spPr>
          <a:xfrm>
            <a:off x="217082" y="-85725"/>
            <a:ext cx="17927155" cy="755087"/>
          </a:xfrm>
          <a:prstGeom prst="rect">
            <a:avLst/>
          </a:prstGeom>
        </p:spPr>
        <p:txBody>
          <a:bodyPr lIns="0" tIns="0" rIns="0" bIns="0" rtlCol="0" anchor="t">
            <a:spAutoFit/>
          </a:bodyPr>
          <a:lstStyle/>
          <a:p>
            <a:pPr algn="l">
              <a:lnSpc>
                <a:spcPts val="6160"/>
              </a:lnSpc>
            </a:pPr>
            <a:r>
              <a:rPr lang="en-US" sz="4400" b="1" dirty="0">
                <a:solidFill>
                  <a:srgbClr val="000000"/>
                </a:solidFill>
                <a:latin typeface="Canva Sans Bold"/>
                <a:ea typeface="Canva Sans Bold"/>
                <a:cs typeface="Canva Sans Bold"/>
                <a:sym typeface="Canva Sans Bold"/>
              </a:rPr>
              <a:t>Sky Power for the People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724480" y="402828"/>
            <a:ext cx="16847382" cy="9476652"/>
          </a:xfrm>
          <a:custGeom>
            <a:avLst/>
            <a:gdLst/>
            <a:ahLst/>
            <a:cxnLst/>
            <a:rect l="l" t="t" r="r" b="b"/>
            <a:pathLst>
              <a:path w="16847382" h="9476652">
                <a:moveTo>
                  <a:pt x="0" y="0"/>
                </a:moveTo>
                <a:lnTo>
                  <a:pt x="16847382" y="0"/>
                </a:lnTo>
                <a:lnTo>
                  <a:pt x="16847382" y="9476652"/>
                </a:lnTo>
                <a:lnTo>
                  <a:pt x="0" y="9476652"/>
                </a:lnTo>
                <a:lnTo>
                  <a:pt x="0" y="0"/>
                </a:lnTo>
                <a:close/>
              </a:path>
            </a:pathLst>
          </a:custGeom>
          <a:blipFill>
            <a:blip r:embed="rId2"/>
            <a:stretch>
              <a:fillRect/>
            </a:stretch>
          </a:blipFill>
        </p:spPr>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759461" y="184932"/>
            <a:ext cx="17118128" cy="9628947"/>
          </a:xfrm>
          <a:custGeom>
            <a:avLst/>
            <a:gdLst/>
            <a:ahLst/>
            <a:cxnLst/>
            <a:rect l="l" t="t" r="r" b="b"/>
            <a:pathLst>
              <a:path w="17118128" h="9628947">
                <a:moveTo>
                  <a:pt x="0" y="0"/>
                </a:moveTo>
                <a:lnTo>
                  <a:pt x="17118128" y="0"/>
                </a:lnTo>
                <a:lnTo>
                  <a:pt x="17118128" y="9628947"/>
                </a:lnTo>
                <a:lnTo>
                  <a:pt x="0" y="9628947"/>
                </a:lnTo>
                <a:lnTo>
                  <a:pt x="0" y="0"/>
                </a:lnTo>
                <a:close/>
              </a:path>
            </a:pathLst>
          </a:custGeom>
          <a:blipFill>
            <a:blip r:embed="rId2"/>
            <a:stretch>
              <a:fillRect/>
            </a:stretch>
          </a:blipFill>
        </p:spPr>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0"/>
            <a:ext cx="18288000" cy="1097280"/>
          </a:xfrm>
          <a:prstGeom prst="rect">
            <a:avLst/>
          </a:prstGeom>
          <a:solidFill>
            <a:srgbClr val="1C3D5A"/>
          </a:solidFill>
          <a:ln w="12700">
            <a:solidFill>
              <a:srgbClr val="1C3D5A"/>
            </a:solidFill>
            <a:prstDash val="solid"/>
          </a:ln>
        </p:spPr>
      </p:sp>
      <p:sp>
        <p:nvSpPr>
          <p:cNvPr id="3" name="Text 1"/>
          <p:cNvSpPr/>
          <p:nvPr/>
        </p:nvSpPr>
        <p:spPr>
          <a:xfrm>
            <a:off x="548640" y="0"/>
            <a:ext cx="13716000" cy="1097280"/>
          </a:xfrm>
          <a:prstGeom prst="rect">
            <a:avLst/>
          </a:prstGeom>
          <a:noFill/>
          <a:ln/>
        </p:spPr>
        <p:txBody>
          <a:bodyPr wrap="square" lIns="0" tIns="0" rIns="0" bIns="0" rtlCol="0" anchor="ctr"/>
          <a:lstStyle/>
          <a:p>
            <a:r>
              <a:rPr lang="en-US" sz="3200" b="1" dirty="0">
                <a:solidFill>
                  <a:srgbClr val="FFFFFF"/>
                </a:solidFill>
                <a:latin typeface="Calibri" pitchFamily="34" charset="0"/>
                <a:ea typeface="Calibri" pitchFamily="34" charset="-122"/>
                <a:cs typeface="Calibri" pitchFamily="34" charset="-120"/>
              </a:rPr>
              <a:t>4.55 kWh Portable Solar  ·  System Inventory &amp; Costs</a:t>
            </a:r>
            <a:endParaRPr lang="en-US" sz="3200" dirty="0"/>
          </a:p>
        </p:txBody>
      </p:sp>
      <p:sp>
        <p:nvSpPr>
          <p:cNvPr id="5" name="Text 3"/>
          <p:cNvSpPr/>
          <p:nvPr/>
        </p:nvSpPr>
        <p:spPr>
          <a:xfrm>
            <a:off x="548640" y="1243584"/>
            <a:ext cx="17190720" cy="402336"/>
          </a:xfrm>
          <a:prstGeom prst="rect">
            <a:avLst/>
          </a:prstGeom>
          <a:noFill/>
          <a:ln/>
        </p:spPr>
        <p:txBody>
          <a:bodyPr wrap="square" lIns="0" tIns="0" rIns="0" bIns="0" rtlCol="0" anchor="ctr"/>
          <a:lstStyle/>
          <a:p>
            <a:r>
              <a:rPr lang="en-US" sz="2000" b="1" dirty="0">
                <a:solidFill>
                  <a:srgbClr val="1C3D5A"/>
                </a:solidFill>
                <a:latin typeface="Calibri" pitchFamily="34" charset="0"/>
                <a:ea typeface="Calibri" pitchFamily="34" charset="-122"/>
                <a:cs typeface="Calibri" pitchFamily="34" charset="-120"/>
              </a:rPr>
              <a:t>System components  ·  Prices as of August 2024</a:t>
            </a:r>
            <a:endParaRPr lang="en-US" sz="2000" dirty="0"/>
          </a:p>
        </p:txBody>
      </p:sp>
      <p:graphicFrame>
        <p:nvGraphicFramePr>
          <p:cNvPr id="6" name="Table 0"/>
          <p:cNvGraphicFramePr>
            <a:graphicFrameLocks noGrp="1"/>
          </p:cNvGraphicFramePr>
          <p:nvPr/>
        </p:nvGraphicFramePr>
        <p:xfrm>
          <a:off x="548640" y="1719072"/>
          <a:ext cx="17190720" cy="2852928"/>
        </p:xfrm>
        <a:graphic>
          <a:graphicData uri="http://schemas.openxmlformats.org/drawingml/2006/table">
            <a:tbl>
              <a:tblPr/>
              <a:tblGrid>
                <a:gridCol w="2926080">
                  <a:extLst>
                    <a:ext uri="{9D8B030D-6E8A-4147-A177-3AD203B41FA5}">
                      <a16:colId xmlns:a16="http://schemas.microsoft.com/office/drawing/2014/main" val="20000"/>
                    </a:ext>
                  </a:extLst>
                </a:gridCol>
                <a:gridCol w="4663440">
                  <a:extLst>
                    <a:ext uri="{9D8B030D-6E8A-4147-A177-3AD203B41FA5}">
                      <a16:colId xmlns:a16="http://schemas.microsoft.com/office/drawing/2014/main" val="20001"/>
                    </a:ext>
                  </a:extLst>
                </a:gridCol>
                <a:gridCol w="1645920">
                  <a:extLst>
                    <a:ext uri="{9D8B030D-6E8A-4147-A177-3AD203B41FA5}">
                      <a16:colId xmlns:a16="http://schemas.microsoft.com/office/drawing/2014/main" val="20002"/>
                    </a:ext>
                  </a:extLst>
                </a:gridCol>
                <a:gridCol w="2834640">
                  <a:extLst>
                    <a:ext uri="{9D8B030D-6E8A-4147-A177-3AD203B41FA5}">
                      <a16:colId xmlns:a16="http://schemas.microsoft.com/office/drawing/2014/main" val="20003"/>
                    </a:ext>
                  </a:extLst>
                </a:gridCol>
                <a:gridCol w="1645920">
                  <a:extLst>
                    <a:ext uri="{9D8B030D-6E8A-4147-A177-3AD203B41FA5}">
                      <a16:colId xmlns:a16="http://schemas.microsoft.com/office/drawing/2014/main" val="20004"/>
                    </a:ext>
                  </a:extLst>
                </a:gridCol>
                <a:gridCol w="3474720">
                  <a:extLst>
                    <a:ext uri="{9D8B030D-6E8A-4147-A177-3AD203B41FA5}">
                      <a16:colId xmlns:a16="http://schemas.microsoft.com/office/drawing/2014/main" val="20005"/>
                    </a:ext>
                  </a:extLst>
                </a:gridCol>
              </a:tblGrid>
              <a:tr h="475488">
                <a:tc>
                  <a:txBody>
                    <a:bodyPr/>
                    <a:lstStyle/>
                    <a:p>
                      <a:pPr marL="0" indent="0" algn="l">
                        <a:buNone/>
                      </a:pPr>
                      <a:r>
                        <a:rPr lang="en-US" sz="1900" b="1" dirty="0">
                          <a:solidFill>
                            <a:srgbClr val="FFFFFF"/>
                          </a:solidFill>
                          <a:latin typeface="Calibri" pitchFamily="34" charset="0"/>
                          <a:ea typeface="Calibri" pitchFamily="34" charset="-122"/>
                          <a:cs typeface="Calibri" pitchFamily="34" charset="-120"/>
                        </a:rPr>
                        <a:t>Component</a:t>
                      </a:r>
                      <a:endParaRPr lang="en-US" sz="1900" dirty="0">
                        <a:latin typeface="Calibri" charset="0"/>
                        <a:ea typeface="Calibri" charset="0"/>
                        <a:cs typeface="Calibri" charset="0"/>
                      </a:endParaRPr>
                    </a:p>
                  </a:txBody>
                  <a:tcPr marL="203200" marR="203200" marT="76200" marB="76200">
                    <a:lnL w="6350" cap="flat" cmpd="sng" algn="ctr">
                      <a:solidFill>
                        <a:srgbClr val="CBD5E0"/>
                      </a:solidFill>
                      <a:prstDash val="solid"/>
                      <a:round/>
                      <a:headEnd type="none" w="med" len="med"/>
                      <a:tailEnd type="none" w="med" len="med"/>
                    </a:lnL>
                    <a:lnR w="6350" cap="flat" cmpd="sng" algn="ctr">
                      <a:solidFill>
                        <a:srgbClr val="CBD5E0"/>
                      </a:solidFill>
                      <a:prstDash val="solid"/>
                      <a:round/>
                      <a:headEnd type="none" w="med" len="med"/>
                      <a:tailEnd type="none" w="med" len="med"/>
                    </a:lnR>
                    <a:lnT w="6350" cap="flat" cmpd="sng" algn="ctr">
                      <a:solidFill>
                        <a:srgbClr val="CBD5E0"/>
                      </a:solidFill>
                      <a:prstDash val="solid"/>
                      <a:round/>
                      <a:headEnd type="none" w="med" len="med"/>
                      <a:tailEnd type="none" w="med" len="med"/>
                    </a:lnT>
                    <a:lnB w="6350" cap="flat" cmpd="sng" algn="ctr">
                      <a:solidFill>
                        <a:srgbClr val="CBD5E0"/>
                      </a:solidFill>
                      <a:prstDash val="solid"/>
                      <a:round/>
                      <a:headEnd type="none" w="med" len="med"/>
                      <a:tailEnd type="none" w="med" len="med"/>
                    </a:lnB>
                    <a:solidFill>
                      <a:srgbClr val="1C3D5A"/>
                    </a:solidFill>
                  </a:tcPr>
                </a:tc>
                <a:tc>
                  <a:txBody>
                    <a:bodyPr/>
                    <a:lstStyle/>
                    <a:p>
                      <a:pPr marL="0" indent="0" algn="l">
                        <a:buNone/>
                      </a:pPr>
                      <a:r>
                        <a:rPr lang="en-US" sz="1900" b="1" dirty="0">
                          <a:solidFill>
                            <a:srgbClr val="FFFFFF"/>
                          </a:solidFill>
                          <a:latin typeface="Calibri" pitchFamily="34" charset="0"/>
                          <a:ea typeface="Calibri" pitchFamily="34" charset="-122"/>
                          <a:cs typeface="Calibri" pitchFamily="34" charset="-120"/>
                        </a:rPr>
                        <a:t>Spec</a:t>
                      </a:r>
                      <a:endParaRPr lang="en-US" sz="1900" dirty="0">
                        <a:latin typeface="Calibri" charset="0"/>
                        <a:ea typeface="Calibri" charset="0"/>
                        <a:cs typeface="Calibri" charset="0"/>
                      </a:endParaRPr>
                    </a:p>
                  </a:txBody>
                  <a:tcPr marL="203200" marR="203200" marT="76200" marB="76200">
                    <a:lnL w="6350" cap="flat" cmpd="sng" algn="ctr">
                      <a:solidFill>
                        <a:srgbClr val="CBD5E0"/>
                      </a:solidFill>
                      <a:prstDash val="solid"/>
                      <a:round/>
                      <a:headEnd type="none" w="med" len="med"/>
                      <a:tailEnd type="none" w="med" len="med"/>
                    </a:lnL>
                    <a:lnR w="6350" cap="flat" cmpd="sng" algn="ctr">
                      <a:solidFill>
                        <a:srgbClr val="CBD5E0"/>
                      </a:solidFill>
                      <a:prstDash val="solid"/>
                      <a:round/>
                      <a:headEnd type="none" w="med" len="med"/>
                      <a:tailEnd type="none" w="med" len="med"/>
                    </a:lnR>
                    <a:lnT w="6350" cap="flat" cmpd="sng" algn="ctr">
                      <a:solidFill>
                        <a:srgbClr val="CBD5E0"/>
                      </a:solidFill>
                      <a:prstDash val="solid"/>
                      <a:round/>
                      <a:headEnd type="none" w="med" len="med"/>
                      <a:tailEnd type="none" w="med" len="med"/>
                    </a:lnT>
                    <a:lnB w="6350" cap="flat" cmpd="sng" algn="ctr">
                      <a:solidFill>
                        <a:srgbClr val="CBD5E0"/>
                      </a:solidFill>
                      <a:prstDash val="solid"/>
                      <a:round/>
                      <a:headEnd type="none" w="med" len="med"/>
                      <a:tailEnd type="none" w="med" len="med"/>
                    </a:lnB>
                    <a:solidFill>
                      <a:srgbClr val="1C3D5A"/>
                    </a:solidFill>
                  </a:tcPr>
                </a:tc>
                <a:tc>
                  <a:txBody>
                    <a:bodyPr/>
                    <a:lstStyle/>
                    <a:p>
                      <a:pPr marL="0" indent="0" algn="ctr">
                        <a:buNone/>
                      </a:pPr>
                      <a:r>
                        <a:rPr lang="en-US" sz="1900" b="1" dirty="0">
                          <a:solidFill>
                            <a:srgbClr val="FFFFFF"/>
                          </a:solidFill>
                          <a:latin typeface="Calibri" pitchFamily="34" charset="0"/>
                          <a:ea typeface="Calibri" pitchFamily="34" charset="-122"/>
                          <a:cs typeface="Calibri" pitchFamily="34" charset="-120"/>
                        </a:rPr>
                        <a:t>1-unit qty</a:t>
                      </a:r>
                      <a:endParaRPr lang="en-US" sz="1900" dirty="0">
                        <a:latin typeface="Calibri" charset="0"/>
                        <a:ea typeface="Calibri" charset="0"/>
                        <a:cs typeface="Calibri" charset="0"/>
                      </a:endParaRPr>
                    </a:p>
                  </a:txBody>
                  <a:tcPr marL="203200" marR="203200" marT="76200" marB="76200">
                    <a:lnL w="6350" cap="flat" cmpd="sng" algn="ctr">
                      <a:solidFill>
                        <a:srgbClr val="CBD5E0"/>
                      </a:solidFill>
                      <a:prstDash val="solid"/>
                      <a:round/>
                      <a:headEnd type="none" w="med" len="med"/>
                      <a:tailEnd type="none" w="med" len="med"/>
                    </a:lnL>
                    <a:lnR w="6350" cap="flat" cmpd="sng" algn="ctr">
                      <a:solidFill>
                        <a:srgbClr val="CBD5E0"/>
                      </a:solidFill>
                      <a:prstDash val="solid"/>
                      <a:round/>
                      <a:headEnd type="none" w="med" len="med"/>
                      <a:tailEnd type="none" w="med" len="med"/>
                    </a:lnR>
                    <a:lnT w="6350" cap="flat" cmpd="sng" algn="ctr">
                      <a:solidFill>
                        <a:srgbClr val="CBD5E0"/>
                      </a:solidFill>
                      <a:prstDash val="solid"/>
                      <a:round/>
                      <a:headEnd type="none" w="med" len="med"/>
                      <a:tailEnd type="none" w="med" len="med"/>
                    </a:lnT>
                    <a:lnB w="6350" cap="flat" cmpd="sng" algn="ctr">
                      <a:solidFill>
                        <a:srgbClr val="CBD5E0"/>
                      </a:solidFill>
                      <a:prstDash val="solid"/>
                      <a:round/>
                      <a:headEnd type="none" w="med" len="med"/>
                      <a:tailEnd type="none" w="med" len="med"/>
                    </a:lnB>
                    <a:solidFill>
                      <a:srgbClr val="1C3D5A"/>
                    </a:solidFill>
                  </a:tcPr>
                </a:tc>
                <a:tc>
                  <a:txBody>
                    <a:bodyPr/>
                    <a:lstStyle/>
                    <a:p>
                      <a:pPr marL="0" indent="0" algn="ctr">
                        <a:buNone/>
                      </a:pPr>
                      <a:r>
                        <a:rPr lang="en-US" sz="1900" b="1" dirty="0">
                          <a:solidFill>
                            <a:srgbClr val="FFFFFF"/>
                          </a:solidFill>
                          <a:latin typeface="Calibri" pitchFamily="34" charset="0"/>
                          <a:ea typeface="Calibri" pitchFamily="34" charset="-122"/>
                          <a:cs typeface="Calibri" pitchFamily="34" charset="-120"/>
                        </a:rPr>
                        <a:t>1-unit cost</a:t>
                      </a:r>
                      <a:endParaRPr lang="en-US" sz="1900" dirty="0">
                        <a:latin typeface="Calibri" charset="0"/>
                        <a:ea typeface="Calibri" charset="0"/>
                        <a:cs typeface="Calibri" charset="0"/>
                      </a:endParaRPr>
                    </a:p>
                  </a:txBody>
                  <a:tcPr marL="203200" marR="203200" marT="76200" marB="76200">
                    <a:lnL w="6350" cap="flat" cmpd="sng" algn="ctr">
                      <a:solidFill>
                        <a:srgbClr val="CBD5E0"/>
                      </a:solidFill>
                      <a:prstDash val="solid"/>
                      <a:round/>
                      <a:headEnd type="none" w="med" len="med"/>
                      <a:tailEnd type="none" w="med" len="med"/>
                    </a:lnL>
                    <a:lnR w="6350" cap="flat" cmpd="sng" algn="ctr">
                      <a:solidFill>
                        <a:srgbClr val="CBD5E0"/>
                      </a:solidFill>
                      <a:prstDash val="solid"/>
                      <a:round/>
                      <a:headEnd type="none" w="med" len="med"/>
                      <a:tailEnd type="none" w="med" len="med"/>
                    </a:lnR>
                    <a:lnT w="6350" cap="flat" cmpd="sng" algn="ctr">
                      <a:solidFill>
                        <a:srgbClr val="CBD5E0"/>
                      </a:solidFill>
                      <a:prstDash val="solid"/>
                      <a:round/>
                      <a:headEnd type="none" w="med" len="med"/>
                      <a:tailEnd type="none" w="med" len="med"/>
                    </a:lnT>
                    <a:lnB w="6350" cap="flat" cmpd="sng" algn="ctr">
                      <a:solidFill>
                        <a:srgbClr val="CBD5E0"/>
                      </a:solidFill>
                      <a:prstDash val="solid"/>
                      <a:round/>
                      <a:headEnd type="none" w="med" len="med"/>
                      <a:tailEnd type="none" w="med" len="med"/>
                    </a:lnB>
                    <a:solidFill>
                      <a:srgbClr val="1C3D5A"/>
                    </a:solidFill>
                  </a:tcPr>
                </a:tc>
                <a:tc>
                  <a:txBody>
                    <a:bodyPr/>
                    <a:lstStyle/>
                    <a:p>
                      <a:pPr marL="0" indent="0" algn="ctr">
                        <a:buNone/>
                      </a:pPr>
                      <a:r>
                        <a:rPr lang="en-US" sz="1900" b="1" dirty="0">
                          <a:solidFill>
                            <a:srgbClr val="FFFFFF"/>
                          </a:solidFill>
                          <a:latin typeface="Calibri" pitchFamily="34" charset="0"/>
                          <a:ea typeface="Calibri" pitchFamily="34" charset="-122"/>
                          <a:cs typeface="Calibri" pitchFamily="34" charset="-120"/>
                        </a:rPr>
                        <a:t>3-unit qty</a:t>
                      </a:r>
                      <a:endParaRPr lang="en-US" sz="1900" dirty="0">
                        <a:latin typeface="Calibri" charset="0"/>
                        <a:ea typeface="Calibri" charset="0"/>
                        <a:cs typeface="Calibri" charset="0"/>
                      </a:endParaRPr>
                    </a:p>
                  </a:txBody>
                  <a:tcPr marL="203200" marR="203200" marT="76200" marB="76200">
                    <a:lnL w="6350" cap="flat" cmpd="sng" algn="ctr">
                      <a:solidFill>
                        <a:srgbClr val="CBD5E0"/>
                      </a:solidFill>
                      <a:prstDash val="solid"/>
                      <a:round/>
                      <a:headEnd type="none" w="med" len="med"/>
                      <a:tailEnd type="none" w="med" len="med"/>
                    </a:lnL>
                    <a:lnR w="6350" cap="flat" cmpd="sng" algn="ctr">
                      <a:solidFill>
                        <a:srgbClr val="CBD5E0"/>
                      </a:solidFill>
                      <a:prstDash val="solid"/>
                      <a:round/>
                      <a:headEnd type="none" w="med" len="med"/>
                      <a:tailEnd type="none" w="med" len="med"/>
                    </a:lnR>
                    <a:lnT w="6350" cap="flat" cmpd="sng" algn="ctr">
                      <a:solidFill>
                        <a:srgbClr val="CBD5E0"/>
                      </a:solidFill>
                      <a:prstDash val="solid"/>
                      <a:round/>
                      <a:headEnd type="none" w="med" len="med"/>
                      <a:tailEnd type="none" w="med" len="med"/>
                    </a:lnT>
                    <a:lnB w="6350" cap="flat" cmpd="sng" algn="ctr">
                      <a:solidFill>
                        <a:srgbClr val="CBD5E0"/>
                      </a:solidFill>
                      <a:prstDash val="solid"/>
                      <a:round/>
                      <a:headEnd type="none" w="med" len="med"/>
                      <a:tailEnd type="none" w="med" len="med"/>
                    </a:lnB>
                    <a:solidFill>
                      <a:srgbClr val="1C3D5A"/>
                    </a:solidFill>
                  </a:tcPr>
                </a:tc>
                <a:tc>
                  <a:txBody>
                    <a:bodyPr/>
                    <a:lstStyle/>
                    <a:p>
                      <a:pPr marL="0" indent="0" algn="ctr">
                        <a:buNone/>
                      </a:pPr>
                      <a:r>
                        <a:rPr lang="en-US" sz="1900" b="1" dirty="0">
                          <a:solidFill>
                            <a:srgbClr val="FFFFFF"/>
                          </a:solidFill>
                          <a:latin typeface="Calibri" pitchFamily="34" charset="0"/>
                          <a:ea typeface="Calibri" pitchFamily="34" charset="-122"/>
                          <a:cs typeface="Calibri" pitchFamily="34" charset="-120"/>
                        </a:rPr>
                        <a:t>3-unit cost</a:t>
                      </a:r>
                      <a:endParaRPr lang="en-US" sz="1900" dirty="0">
                        <a:latin typeface="Calibri" charset="0"/>
                        <a:ea typeface="Calibri" charset="0"/>
                        <a:cs typeface="Calibri" charset="0"/>
                      </a:endParaRPr>
                    </a:p>
                  </a:txBody>
                  <a:tcPr marL="203200" marR="203200" marT="76200" marB="76200">
                    <a:lnL w="6350" cap="flat" cmpd="sng" algn="ctr">
                      <a:solidFill>
                        <a:srgbClr val="CBD5E0"/>
                      </a:solidFill>
                      <a:prstDash val="solid"/>
                      <a:round/>
                      <a:headEnd type="none" w="med" len="med"/>
                      <a:tailEnd type="none" w="med" len="med"/>
                    </a:lnL>
                    <a:lnR w="6350" cap="flat" cmpd="sng" algn="ctr">
                      <a:solidFill>
                        <a:srgbClr val="CBD5E0"/>
                      </a:solidFill>
                      <a:prstDash val="solid"/>
                      <a:round/>
                      <a:headEnd type="none" w="med" len="med"/>
                      <a:tailEnd type="none" w="med" len="med"/>
                    </a:lnR>
                    <a:lnT w="6350" cap="flat" cmpd="sng" algn="ctr">
                      <a:solidFill>
                        <a:srgbClr val="CBD5E0"/>
                      </a:solidFill>
                      <a:prstDash val="solid"/>
                      <a:round/>
                      <a:headEnd type="none" w="med" len="med"/>
                      <a:tailEnd type="none" w="med" len="med"/>
                    </a:lnT>
                    <a:lnB w="6350" cap="flat" cmpd="sng" algn="ctr">
                      <a:solidFill>
                        <a:srgbClr val="CBD5E0"/>
                      </a:solidFill>
                      <a:prstDash val="solid"/>
                      <a:round/>
                      <a:headEnd type="none" w="med" len="med"/>
                      <a:tailEnd type="none" w="med" len="med"/>
                    </a:lnB>
                    <a:solidFill>
                      <a:srgbClr val="1C3D5A"/>
                    </a:solidFill>
                  </a:tcPr>
                </a:tc>
                <a:extLst>
                  <a:ext uri="{0D108BD9-81ED-4DB2-BD59-A6C34878D82A}">
                    <a16:rowId xmlns:a16="http://schemas.microsoft.com/office/drawing/2014/main" val="10000"/>
                  </a:ext>
                </a:extLst>
              </a:tr>
              <a:tr h="475488">
                <a:tc>
                  <a:txBody>
                    <a:bodyPr/>
                    <a:lstStyle/>
                    <a:p>
                      <a:pPr marL="0" indent="0" algn="l">
                        <a:buNone/>
                      </a:pPr>
                      <a:r>
                        <a:rPr lang="en-US" sz="1900" b="1" dirty="0">
                          <a:solidFill>
                            <a:srgbClr val="1C3D5A"/>
                          </a:solidFill>
                          <a:latin typeface="Calibri" pitchFamily="34" charset="0"/>
                          <a:ea typeface="Calibri" pitchFamily="34" charset="-122"/>
                          <a:cs typeface="Calibri" pitchFamily="34" charset="-120"/>
                        </a:rPr>
                        <a:t>Solar panels</a:t>
                      </a:r>
                      <a:endParaRPr lang="en-US" sz="1900" dirty="0">
                        <a:latin typeface="Calibri" charset="0"/>
                        <a:ea typeface="Calibri" charset="0"/>
                        <a:cs typeface="Calibri" charset="0"/>
                      </a:endParaRPr>
                    </a:p>
                  </a:txBody>
                  <a:tcPr marL="203200" marR="203200" marT="76200" marB="76200">
                    <a:lnL w="6350" cap="flat" cmpd="sng" algn="ctr">
                      <a:solidFill>
                        <a:srgbClr val="CBD5E0"/>
                      </a:solidFill>
                      <a:prstDash val="solid"/>
                      <a:round/>
                      <a:headEnd type="none" w="med" len="med"/>
                      <a:tailEnd type="none" w="med" len="med"/>
                    </a:lnL>
                    <a:lnR w="6350" cap="flat" cmpd="sng" algn="ctr">
                      <a:solidFill>
                        <a:srgbClr val="CBD5E0"/>
                      </a:solidFill>
                      <a:prstDash val="solid"/>
                      <a:round/>
                      <a:headEnd type="none" w="med" len="med"/>
                      <a:tailEnd type="none" w="med" len="med"/>
                    </a:lnR>
                    <a:lnT w="6350" cap="flat" cmpd="sng" algn="ctr">
                      <a:solidFill>
                        <a:srgbClr val="CBD5E0"/>
                      </a:solidFill>
                      <a:prstDash val="solid"/>
                      <a:round/>
                      <a:headEnd type="none" w="med" len="med"/>
                      <a:tailEnd type="none" w="med" len="med"/>
                    </a:lnT>
                    <a:lnB w="6350" cap="flat" cmpd="sng" algn="ctr">
                      <a:solidFill>
                        <a:srgbClr val="CBD5E0"/>
                      </a:solidFill>
                      <a:prstDash val="solid"/>
                      <a:round/>
                      <a:headEnd type="none" w="med" len="med"/>
                      <a:tailEnd type="none" w="med" len="med"/>
                    </a:lnB>
                    <a:solidFill>
                      <a:srgbClr val="EBF4FD"/>
                    </a:solidFill>
                  </a:tcPr>
                </a:tc>
                <a:tc>
                  <a:txBody>
                    <a:bodyPr/>
                    <a:lstStyle/>
                    <a:p>
                      <a:pPr marL="0" indent="0" algn="l">
                        <a:buNone/>
                      </a:pPr>
                      <a:r>
                        <a:rPr lang="en-US" sz="1900" dirty="0">
                          <a:solidFill>
                            <a:srgbClr val="1E293B"/>
                          </a:solidFill>
                          <a:latin typeface="Calibri" pitchFamily="34" charset="0"/>
                          <a:ea typeface="Calibri" pitchFamily="34" charset="-122"/>
                          <a:cs typeface="Calibri" pitchFamily="34" charset="-120"/>
                        </a:rPr>
                        <a:t>Solever 455w (2024)  ·  10 panels</a:t>
                      </a:r>
                      <a:endParaRPr lang="en-US" sz="1900" dirty="0">
                        <a:latin typeface="Calibri" charset="0"/>
                        <a:ea typeface="Calibri" charset="0"/>
                        <a:cs typeface="Calibri" charset="0"/>
                      </a:endParaRPr>
                    </a:p>
                  </a:txBody>
                  <a:tcPr marL="203200" marR="203200" marT="76200" marB="76200">
                    <a:lnL w="6350" cap="flat" cmpd="sng" algn="ctr">
                      <a:solidFill>
                        <a:srgbClr val="CBD5E0"/>
                      </a:solidFill>
                      <a:prstDash val="solid"/>
                      <a:round/>
                      <a:headEnd type="none" w="med" len="med"/>
                      <a:tailEnd type="none" w="med" len="med"/>
                    </a:lnL>
                    <a:lnR w="6350" cap="flat" cmpd="sng" algn="ctr">
                      <a:solidFill>
                        <a:srgbClr val="CBD5E0"/>
                      </a:solidFill>
                      <a:prstDash val="solid"/>
                      <a:round/>
                      <a:headEnd type="none" w="med" len="med"/>
                      <a:tailEnd type="none" w="med" len="med"/>
                    </a:lnR>
                    <a:lnT w="6350" cap="flat" cmpd="sng" algn="ctr">
                      <a:solidFill>
                        <a:srgbClr val="CBD5E0"/>
                      </a:solidFill>
                      <a:prstDash val="solid"/>
                      <a:round/>
                      <a:headEnd type="none" w="med" len="med"/>
                      <a:tailEnd type="none" w="med" len="med"/>
                    </a:lnT>
                    <a:lnB w="6350" cap="flat" cmpd="sng" algn="ctr">
                      <a:solidFill>
                        <a:srgbClr val="CBD5E0"/>
                      </a:solidFill>
                      <a:prstDash val="solid"/>
                      <a:round/>
                      <a:headEnd type="none" w="med" len="med"/>
                      <a:tailEnd type="none" w="med" len="med"/>
                    </a:lnB>
                    <a:solidFill>
                      <a:srgbClr val="EBF4FD"/>
                    </a:solidFill>
                  </a:tcPr>
                </a:tc>
                <a:tc>
                  <a:txBody>
                    <a:bodyPr/>
                    <a:lstStyle/>
                    <a:p>
                      <a:pPr marL="0" indent="0" algn="ctr">
                        <a:buNone/>
                      </a:pPr>
                      <a:r>
                        <a:rPr lang="en-US" sz="1900" dirty="0">
                          <a:solidFill>
                            <a:srgbClr val="1E293B"/>
                          </a:solidFill>
                          <a:latin typeface="Calibri" pitchFamily="34" charset="0"/>
                          <a:ea typeface="Calibri" pitchFamily="34" charset="-122"/>
                          <a:cs typeface="Calibri" pitchFamily="34" charset="-120"/>
                        </a:rPr>
                        <a:t>10</a:t>
                      </a:r>
                      <a:endParaRPr lang="en-US" sz="1900" dirty="0">
                        <a:latin typeface="Calibri" charset="0"/>
                        <a:ea typeface="Calibri" charset="0"/>
                        <a:cs typeface="Calibri" charset="0"/>
                      </a:endParaRPr>
                    </a:p>
                  </a:txBody>
                  <a:tcPr marL="203200" marR="203200" marT="76200" marB="76200">
                    <a:lnL w="6350" cap="flat" cmpd="sng" algn="ctr">
                      <a:solidFill>
                        <a:srgbClr val="CBD5E0"/>
                      </a:solidFill>
                      <a:prstDash val="solid"/>
                      <a:round/>
                      <a:headEnd type="none" w="med" len="med"/>
                      <a:tailEnd type="none" w="med" len="med"/>
                    </a:lnL>
                    <a:lnR w="6350" cap="flat" cmpd="sng" algn="ctr">
                      <a:solidFill>
                        <a:srgbClr val="CBD5E0"/>
                      </a:solidFill>
                      <a:prstDash val="solid"/>
                      <a:round/>
                      <a:headEnd type="none" w="med" len="med"/>
                      <a:tailEnd type="none" w="med" len="med"/>
                    </a:lnR>
                    <a:lnT w="6350" cap="flat" cmpd="sng" algn="ctr">
                      <a:solidFill>
                        <a:srgbClr val="CBD5E0"/>
                      </a:solidFill>
                      <a:prstDash val="solid"/>
                      <a:round/>
                      <a:headEnd type="none" w="med" len="med"/>
                      <a:tailEnd type="none" w="med" len="med"/>
                    </a:lnT>
                    <a:lnB w="6350" cap="flat" cmpd="sng" algn="ctr">
                      <a:solidFill>
                        <a:srgbClr val="CBD5E0"/>
                      </a:solidFill>
                      <a:prstDash val="solid"/>
                      <a:round/>
                      <a:headEnd type="none" w="med" len="med"/>
                      <a:tailEnd type="none" w="med" len="med"/>
                    </a:lnB>
                    <a:solidFill>
                      <a:srgbClr val="EBF4FD"/>
                    </a:solidFill>
                  </a:tcPr>
                </a:tc>
                <a:tc>
                  <a:txBody>
                    <a:bodyPr/>
                    <a:lstStyle/>
                    <a:p>
                      <a:pPr marL="0" indent="0" algn="ctr">
                        <a:buNone/>
                      </a:pPr>
                      <a:r>
                        <a:rPr lang="en-US" sz="1900" dirty="0">
                          <a:solidFill>
                            <a:srgbClr val="1E293B"/>
                          </a:solidFill>
                          <a:latin typeface="Calibri" pitchFamily="34" charset="0"/>
                          <a:ea typeface="Calibri" pitchFamily="34" charset="-122"/>
                          <a:cs typeface="Calibri" pitchFamily="34" charset="-120"/>
                        </a:rPr>
                        <a:t>$1,865.50</a:t>
                      </a:r>
                      <a:endParaRPr lang="en-US" sz="1900" dirty="0">
                        <a:latin typeface="Calibri" charset="0"/>
                        <a:ea typeface="Calibri" charset="0"/>
                        <a:cs typeface="Calibri" charset="0"/>
                      </a:endParaRPr>
                    </a:p>
                  </a:txBody>
                  <a:tcPr marL="203200" marR="203200" marT="76200" marB="76200">
                    <a:lnL w="6350" cap="flat" cmpd="sng" algn="ctr">
                      <a:solidFill>
                        <a:srgbClr val="CBD5E0"/>
                      </a:solidFill>
                      <a:prstDash val="solid"/>
                      <a:round/>
                      <a:headEnd type="none" w="med" len="med"/>
                      <a:tailEnd type="none" w="med" len="med"/>
                    </a:lnL>
                    <a:lnR w="6350" cap="flat" cmpd="sng" algn="ctr">
                      <a:solidFill>
                        <a:srgbClr val="CBD5E0"/>
                      </a:solidFill>
                      <a:prstDash val="solid"/>
                      <a:round/>
                      <a:headEnd type="none" w="med" len="med"/>
                      <a:tailEnd type="none" w="med" len="med"/>
                    </a:lnR>
                    <a:lnT w="6350" cap="flat" cmpd="sng" algn="ctr">
                      <a:solidFill>
                        <a:srgbClr val="CBD5E0"/>
                      </a:solidFill>
                      <a:prstDash val="solid"/>
                      <a:round/>
                      <a:headEnd type="none" w="med" len="med"/>
                      <a:tailEnd type="none" w="med" len="med"/>
                    </a:lnT>
                    <a:lnB w="6350" cap="flat" cmpd="sng" algn="ctr">
                      <a:solidFill>
                        <a:srgbClr val="CBD5E0"/>
                      </a:solidFill>
                      <a:prstDash val="solid"/>
                      <a:round/>
                      <a:headEnd type="none" w="med" len="med"/>
                      <a:tailEnd type="none" w="med" len="med"/>
                    </a:lnB>
                    <a:solidFill>
                      <a:srgbClr val="EBF4FD"/>
                    </a:solidFill>
                  </a:tcPr>
                </a:tc>
                <a:tc>
                  <a:txBody>
                    <a:bodyPr/>
                    <a:lstStyle/>
                    <a:p>
                      <a:pPr marL="0" indent="0" algn="ctr">
                        <a:buNone/>
                      </a:pPr>
                      <a:r>
                        <a:rPr lang="en-US" sz="1900" dirty="0">
                          <a:solidFill>
                            <a:srgbClr val="1E293B"/>
                          </a:solidFill>
                          <a:latin typeface="Calibri" pitchFamily="34" charset="0"/>
                          <a:ea typeface="Calibri" pitchFamily="34" charset="-122"/>
                          <a:cs typeface="Calibri" pitchFamily="34" charset="-120"/>
                        </a:rPr>
                        <a:t>30</a:t>
                      </a:r>
                      <a:endParaRPr lang="en-US" sz="1900" dirty="0">
                        <a:latin typeface="Calibri" charset="0"/>
                        <a:ea typeface="Calibri" charset="0"/>
                        <a:cs typeface="Calibri" charset="0"/>
                      </a:endParaRPr>
                    </a:p>
                  </a:txBody>
                  <a:tcPr marL="203200" marR="203200" marT="76200" marB="76200">
                    <a:lnL w="6350" cap="flat" cmpd="sng" algn="ctr">
                      <a:solidFill>
                        <a:srgbClr val="CBD5E0"/>
                      </a:solidFill>
                      <a:prstDash val="solid"/>
                      <a:round/>
                      <a:headEnd type="none" w="med" len="med"/>
                      <a:tailEnd type="none" w="med" len="med"/>
                    </a:lnL>
                    <a:lnR w="6350" cap="flat" cmpd="sng" algn="ctr">
                      <a:solidFill>
                        <a:srgbClr val="CBD5E0"/>
                      </a:solidFill>
                      <a:prstDash val="solid"/>
                      <a:round/>
                      <a:headEnd type="none" w="med" len="med"/>
                      <a:tailEnd type="none" w="med" len="med"/>
                    </a:lnR>
                    <a:lnT w="6350" cap="flat" cmpd="sng" algn="ctr">
                      <a:solidFill>
                        <a:srgbClr val="CBD5E0"/>
                      </a:solidFill>
                      <a:prstDash val="solid"/>
                      <a:round/>
                      <a:headEnd type="none" w="med" len="med"/>
                      <a:tailEnd type="none" w="med" len="med"/>
                    </a:lnT>
                    <a:lnB w="6350" cap="flat" cmpd="sng" algn="ctr">
                      <a:solidFill>
                        <a:srgbClr val="CBD5E0"/>
                      </a:solidFill>
                      <a:prstDash val="solid"/>
                      <a:round/>
                      <a:headEnd type="none" w="med" len="med"/>
                      <a:tailEnd type="none" w="med" len="med"/>
                    </a:lnB>
                    <a:solidFill>
                      <a:srgbClr val="EBF4FD"/>
                    </a:solidFill>
                  </a:tcPr>
                </a:tc>
                <a:tc>
                  <a:txBody>
                    <a:bodyPr/>
                    <a:lstStyle/>
                    <a:p>
                      <a:pPr marL="0" indent="0" algn="ctr">
                        <a:buNone/>
                      </a:pPr>
                      <a:r>
                        <a:rPr lang="en-US" sz="1900" dirty="0">
                          <a:solidFill>
                            <a:srgbClr val="1E293B"/>
                          </a:solidFill>
                          <a:latin typeface="Calibri" pitchFamily="34" charset="0"/>
                          <a:ea typeface="Calibri" pitchFamily="34" charset="-122"/>
                          <a:cs typeface="Calibri" pitchFamily="34" charset="-120"/>
                        </a:rPr>
                        <a:t>$5,596.50</a:t>
                      </a:r>
                      <a:endParaRPr lang="en-US" sz="1900" dirty="0">
                        <a:latin typeface="Calibri" charset="0"/>
                        <a:ea typeface="Calibri" charset="0"/>
                        <a:cs typeface="Calibri" charset="0"/>
                      </a:endParaRPr>
                    </a:p>
                  </a:txBody>
                  <a:tcPr marL="203200" marR="203200" marT="76200" marB="76200">
                    <a:lnL w="6350" cap="flat" cmpd="sng" algn="ctr">
                      <a:solidFill>
                        <a:srgbClr val="CBD5E0"/>
                      </a:solidFill>
                      <a:prstDash val="solid"/>
                      <a:round/>
                      <a:headEnd type="none" w="med" len="med"/>
                      <a:tailEnd type="none" w="med" len="med"/>
                    </a:lnL>
                    <a:lnR w="6350" cap="flat" cmpd="sng" algn="ctr">
                      <a:solidFill>
                        <a:srgbClr val="CBD5E0"/>
                      </a:solidFill>
                      <a:prstDash val="solid"/>
                      <a:round/>
                      <a:headEnd type="none" w="med" len="med"/>
                      <a:tailEnd type="none" w="med" len="med"/>
                    </a:lnR>
                    <a:lnT w="6350" cap="flat" cmpd="sng" algn="ctr">
                      <a:solidFill>
                        <a:srgbClr val="CBD5E0"/>
                      </a:solidFill>
                      <a:prstDash val="solid"/>
                      <a:round/>
                      <a:headEnd type="none" w="med" len="med"/>
                      <a:tailEnd type="none" w="med" len="med"/>
                    </a:lnT>
                    <a:lnB w="6350" cap="flat" cmpd="sng" algn="ctr">
                      <a:solidFill>
                        <a:srgbClr val="CBD5E0"/>
                      </a:solidFill>
                      <a:prstDash val="solid"/>
                      <a:round/>
                      <a:headEnd type="none" w="med" len="med"/>
                      <a:tailEnd type="none" w="med" len="med"/>
                    </a:lnB>
                    <a:solidFill>
                      <a:srgbClr val="EBF4FD"/>
                    </a:solidFill>
                  </a:tcPr>
                </a:tc>
                <a:extLst>
                  <a:ext uri="{0D108BD9-81ED-4DB2-BD59-A6C34878D82A}">
                    <a16:rowId xmlns:a16="http://schemas.microsoft.com/office/drawing/2014/main" val="10001"/>
                  </a:ext>
                </a:extLst>
              </a:tr>
              <a:tr h="475488">
                <a:tc>
                  <a:txBody>
                    <a:bodyPr/>
                    <a:lstStyle/>
                    <a:p>
                      <a:pPr marL="0" indent="0" algn="l">
                        <a:buNone/>
                      </a:pPr>
                      <a:r>
                        <a:rPr lang="en-US" sz="1900" b="1" dirty="0">
                          <a:solidFill>
                            <a:srgbClr val="1C3D5A"/>
                          </a:solidFill>
                          <a:latin typeface="Calibri" pitchFamily="34" charset="0"/>
                          <a:ea typeface="Calibri" pitchFamily="34" charset="-122"/>
                          <a:cs typeface="Calibri" pitchFamily="34" charset="-120"/>
                        </a:rPr>
                        <a:t>Inverter</a:t>
                      </a:r>
                      <a:endParaRPr lang="en-US" sz="1900" dirty="0">
                        <a:latin typeface="Calibri" charset="0"/>
                        <a:ea typeface="Calibri" charset="0"/>
                        <a:cs typeface="Calibri" charset="0"/>
                      </a:endParaRPr>
                    </a:p>
                  </a:txBody>
                  <a:tcPr marL="203200" marR="203200" marT="76200" marB="76200">
                    <a:lnL w="6350" cap="flat" cmpd="sng" algn="ctr">
                      <a:solidFill>
                        <a:srgbClr val="CBD5E0"/>
                      </a:solidFill>
                      <a:prstDash val="solid"/>
                      <a:round/>
                      <a:headEnd type="none" w="med" len="med"/>
                      <a:tailEnd type="none" w="med" len="med"/>
                    </a:lnL>
                    <a:lnR w="6350" cap="flat" cmpd="sng" algn="ctr">
                      <a:solidFill>
                        <a:srgbClr val="CBD5E0"/>
                      </a:solidFill>
                      <a:prstDash val="solid"/>
                      <a:round/>
                      <a:headEnd type="none" w="med" len="med"/>
                      <a:tailEnd type="none" w="med" len="med"/>
                    </a:lnR>
                    <a:lnT w="6350" cap="flat" cmpd="sng" algn="ctr">
                      <a:solidFill>
                        <a:srgbClr val="CBD5E0"/>
                      </a:solidFill>
                      <a:prstDash val="solid"/>
                      <a:round/>
                      <a:headEnd type="none" w="med" len="med"/>
                      <a:tailEnd type="none" w="med" len="med"/>
                    </a:lnT>
                    <a:lnB w="6350" cap="flat" cmpd="sng" algn="ctr">
                      <a:solidFill>
                        <a:srgbClr val="CBD5E0"/>
                      </a:solidFill>
                      <a:prstDash val="solid"/>
                      <a:round/>
                      <a:headEnd type="none" w="med" len="med"/>
                      <a:tailEnd type="none" w="med" len="med"/>
                    </a:lnB>
                    <a:solidFill>
                      <a:srgbClr val="FDF4E7"/>
                    </a:solidFill>
                  </a:tcPr>
                </a:tc>
                <a:tc>
                  <a:txBody>
                    <a:bodyPr/>
                    <a:lstStyle/>
                    <a:p>
                      <a:pPr marL="0" indent="0" algn="l">
                        <a:buNone/>
                      </a:pPr>
                      <a:r>
                        <a:rPr lang="en-US" sz="1900" dirty="0">
                          <a:solidFill>
                            <a:srgbClr val="1E293B"/>
                          </a:solidFill>
                          <a:latin typeface="Calibri" pitchFamily="34" charset="0"/>
                          <a:ea typeface="Calibri" pitchFamily="34" charset="-122"/>
                          <a:cs typeface="Calibri" pitchFamily="34" charset="-120"/>
                        </a:rPr>
                        <a:t>EG4 3kW</a:t>
                      </a:r>
                      <a:endParaRPr lang="en-US" sz="1900" dirty="0">
                        <a:latin typeface="Calibri" charset="0"/>
                        <a:ea typeface="Calibri" charset="0"/>
                        <a:cs typeface="Calibri" charset="0"/>
                      </a:endParaRPr>
                    </a:p>
                  </a:txBody>
                  <a:tcPr marL="203200" marR="203200" marT="76200" marB="76200">
                    <a:lnL w="6350" cap="flat" cmpd="sng" algn="ctr">
                      <a:solidFill>
                        <a:srgbClr val="CBD5E0"/>
                      </a:solidFill>
                      <a:prstDash val="solid"/>
                      <a:round/>
                      <a:headEnd type="none" w="med" len="med"/>
                      <a:tailEnd type="none" w="med" len="med"/>
                    </a:lnL>
                    <a:lnR w="6350" cap="flat" cmpd="sng" algn="ctr">
                      <a:solidFill>
                        <a:srgbClr val="CBD5E0"/>
                      </a:solidFill>
                      <a:prstDash val="solid"/>
                      <a:round/>
                      <a:headEnd type="none" w="med" len="med"/>
                      <a:tailEnd type="none" w="med" len="med"/>
                    </a:lnR>
                    <a:lnT w="6350" cap="flat" cmpd="sng" algn="ctr">
                      <a:solidFill>
                        <a:srgbClr val="CBD5E0"/>
                      </a:solidFill>
                      <a:prstDash val="solid"/>
                      <a:round/>
                      <a:headEnd type="none" w="med" len="med"/>
                      <a:tailEnd type="none" w="med" len="med"/>
                    </a:lnT>
                    <a:lnB w="6350" cap="flat" cmpd="sng" algn="ctr">
                      <a:solidFill>
                        <a:srgbClr val="CBD5E0"/>
                      </a:solidFill>
                      <a:prstDash val="solid"/>
                      <a:round/>
                      <a:headEnd type="none" w="med" len="med"/>
                      <a:tailEnd type="none" w="med" len="med"/>
                    </a:lnB>
                    <a:solidFill>
                      <a:srgbClr val="FDF4E7"/>
                    </a:solidFill>
                  </a:tcPr>
                </a:tc>
                <a:tc>
                  <a:txBody>
                    <a:bodyPr/>
                    <a:lstStyle/>
                    <a:p>
                      <a:pPr marL="0" indent="0" algn="ctr">
                        <a:buNone/>
                      </a:pPr>
                      <a:r>
                        <a:rPr lang="en-US" sz="1900" dirty="0">
                          <a:solidFill>
                            <a:srgbClr val="1E293B"/>
                          </a:solidFill>
                          <a:latin typeface="Calibri" pitchFamily="34" charset="0"/>
                          <a:ea typeface="Calibri" pitchFamily="34" charset="-122"/>
                          <a:cs typeface="Calibri" pitchFamily="34" charset="-120"/>
                        </a:rPr>
                        <a:t>1</a:t>
                      </a:r>
                      <a:endParaRPr lang="en-US" sz="1900" dirty="0">
                        <a:latin typeface="Calibri" charset="0"/>
                        <a:ea typeface="Calibri" charset="0"/>
                        <a:cs typeface="Calibri" charset="0"/>
                      </a:endParaRPr>
                    </a:p>
                  </a:txBody>
                  <a:tcPr marL="203200" marR="203200" marT="76200" marB="76200">
                    <a:lnL w="6350" cap="flat" cmpd="sng" algn="ctr">
                      <a:solidFill>
                        <a:srgbClr val="CBD5E0"/>
                      </a:solidFill>
                      <a:prstDash val="solid"/>
                      <a:round/>
                      <a:headEnd type="none" w="med" len="med"/>
                      <a:tailEnd type="none" w="med" len="med"/>
                    </a:lnL>
                    <a:lnR w="6350" cap="flat" cmpd="sng" algn="ctr">
                      <a:solidFill>
                        <a:srgbClr val="CBD5E0"/>
                      </a:solidFill>
                      <a:prstDash val="solid"/>
                      <a:round/>
                      <a:headEnd type="none" w="med" len="med"/>
                      <a:tailEnd type="none" w="med" len="med"/>
                    </a:lnR>
                    <a:lnT w="6350" cap="flat" cmpd="sng" algn="ctr">
                      <a:solidFill>
                        <a:srgbClr val="CBD5E0"/>
                      </a:solidFill>
                      <a:prstDash val="solid"/>
                      <a:round/>
                      <a:headEnd type="none" w="med" len="med"/>
                      <a:tailEnd type="none" w="med" len="med"/>
                    </a:lnT>
                    <a:lnB w="6350" cap="flat" cmpd="sng" algn="ctr">
                      <a:solidFill>
                        <a:srgbClr val="CBD5E0"/>
                      </a:solidFill>
                      <a:prstDash val="solid"/>
                      <a:round/>
                      <a:headEnd type="none" w="med" len="med"/>
                      <a:tailEnd type="none" w="med" len="med"/>
                    </a:lnB>
                    <a:solidFill>
                      <a:srgbClr val="FDF4E7"/>
                    </a:solidFill>
                  </a:tcPr>
                </a:tc>
                <a:tc>
                  <a:txBody>
                    <a:bodyPr/>
                    <a:lstStyle/>
                    <a:p>
                      <a:pPr marL="0" indent="0" algn="ctr">
                        <a:buNone/>
                      </a:pPr>
                      <a:r>
                        <a:rPr lang="en-US" sz="1900" dirty="0">
                          <a:solidFill>
                            <a:srgbClr val="1E293B"/>
                          </a:solidFill>
                          <a:latin typeface="Calibri" pitchFamily="34" charset="0"/>
                          <a:ea typeface="Calibri" pitchFamily="34" charset="-122"/>
                          <a:cs typeface="Calibri" pitchFamily="34" charset="-120"/>
                        </a:rPr>
                        <a:t>$674.00</a:t>
                      </a:r>
                      <a:endParaRPr lang="en-US" sz="1900" dirty="0">
                        <a:latin typeface="Calibri" charset="0"/>
                        <a:ea typeface="Calibri" charset="0"/>
                        <a:cs typeface="Calibri" charset="0"/>
                      </a:endParaRPr>
                    </a:p>
                  </a:txBody>
                  <a:tcPr marL="203200" marR="203200" marT="76200" marB="76200">
                    <a:lnL w="6350" cap="flat" cmpd="sng" algn="ctr">
                      <a:solidFill>
                        <a:srgbClr val="CBD5E0"/>
                      </a:solidFill>
                      <a:prstDash val="solid"/>
                      <a:round/>
                      <a:headEnd type="none" w="med" len="med"/>
                      <a:tailEnd type="none" w="med" len="med"/>
                    </a:lnL>
                    <a:lnR w="6350" cap="flat" cmpd="sng" algn="ctr">
                      <a:solidFill>
                        <a:srgbClr val="CBD5E0"/>
                      </a:solidFill>
                      <a:prstDash val="solid"/>
                      <a:round/>
                      <a:headEnd type="none" w="med" len="med"/>
                      <a:tailEnd type="none" w="med" len="med"/>
                    </a:lnR>
                    <a:lnT w="6350" cap="flat" cmpd="sng" algn="ctr">
                      <a:solidFill>
                        <a:srgbClr val="CBD5E0"/>
                      </a:solidFill>
                      <a:prstDash val="solid"/>
                      <a:round/>
                      <a:headEnd type="none" w="med" len="med"/>
                      <a:tailEnd type="none" w="med" len="med"/>
                    </a:lnT>
                    <a:lnB w="6350" cap="flat" cmpd="sng" algn="ctr">
                      <a:solidFill>
                        <a:srgbClr val="CBD5E0"/>
                      </a:solidFill>
                      <a:prstDash val="solid"/>
                      <a:round/>
                      <a:headEnd type="none" w="med" len="med"/>
                      <a:tailEnd type="none" w="med" len="med"/>
                    </a:lnB>
                    <a:solidFill>
                      <a:srgbClr val="FDF4E7"/>
                    </a:solidFill>
                  </a:tcPr>
                </a:tc>
                <a:tc>
                  <a:txBody>
                    <a:bodyPr/>
                    <a:lstStyle/>
                    <a:p>
                      <a:pPr marL="0" indent="0" algn="ctr">
                        <a:buNone/>
                      </a:pPr>
                      <a:r>
                        <a:rPr lang="en-US" sz="1900" dirty="0">
                          <a:solidFill>
                            <a:srgbClr val="1E293B"/>
                          </a:solidFill>
                          <a:latin typeface="Calibri" pitchFamily="34" charset="0"/>
                          <a:ea typeface="Calibri" pitchFamily="34" charset="-122"/>
                          <a:cs typeface="Calibri" pitchFamily="34" charset="-120"/>
                        </a:rPr>
                        <a:t>3</a:t>
                      </a:r>
                      <a:endParaRPr lang="en-US" sz="1900" dirty="0">
                        <a:latin typeface="Calibri" charset="0"/>
                        <a:ea typeface="Calibri" charset="0"/>
                        <a:cs typeface="Calibri" charset="0"/>
                      </a:endParaRPr>
                    </a:p>
                  </a:txBody>
                  <a:tcPr marL="203200" marR="203200" marT="76200" marB="76200">
                    <a:lnL w="6350" cap="flat" cmpd="sng" algn="ctr">
                      <a:solidFill>
                        <a:srgbClr val="CBD5E0"/>
                      </a:solidFill>
                      <a:prstDash val="solid"/>
                      <a:round/>
                      <a:headEnd type="none" w="med" len="med"/>
                      <a:tailEnd type="none" w="med" len="med"/>
                    </a:lnL>
                    <a:lnR w="6350" cap="flat" cmpd="sng" algn="ctr">
                      <a:solidFill>
                        <a:srgbClr val="CBD5E0"/>
                      </a:solidFill>
                      <a:prstDash val="solid"/>
                      <a:round/>
                      <a:headEnd type="none" w="med" len="med"/>
                      <a:tailEnd type="none" w="med" len="med"/>
                    </a:lnR>
                    <a:lnT w="6350" cap="flat" cmpd="sng" algn="ctr">
                      <a:solidFill>
                        <a:srgbClr val="CBD5E0"/>
                      </a:solidFill>
                      <a:prstDash val="solid"/>
                      <a:round/>
                      <a:headEnd type="none" w="med" len="med"/>
                      <a:tailEnd type="none" w="med" len="med"/>
                    </a:lnT>
                    <a:lnB w="6350" cap="flat" cmpd="sng" algn="ctr">
                      <a:solidFill>
                        <a:srgbClr val="CBD5E0"/>
                      </a:solidFill>
                      <a:prstDash val="solid"/>
                      <a:round/>
                      <a:headEnd type="none" w="med" len="med"/>
                      <a:tailEnd type="none" w="med" len="med"/>
                    </a:lnB>
                    <a:solidFill>
                      <a:srgbClr val="FDF4E7"/>
                    </a:solidFill>
                  </a:tcPr>
                </a:tc>
                <a:tc>
                  <a:txBody>
                    <a:bodyPr/>
                    <a:lstStyle/>
                    <a:p>
                      <a:pPr marL="0" indent="0" algn="ctr">
                        <a:buNone/>
                      </a:pPr>
                      <a:r>
                        <a:rPr lang="en-US" sz="1900" dirty="0">
                          <a:solidFill>
                            <a:srgbClr val="1E293B"/>
                          </a:solidFill>
                          <a:latin typeface="Calibri" pitchFamily="34" charset="0"/>
                          <a:ea typeface="Calibri" pitchFamily="34" charset="-122"/>
                          <a:cs typeface="Calibri" pitchFamily="34" charset="-120"/>
                        </a:rPr>
                        <a:t>$2,022.30</a:t>
                      </a:r>
                      <a:endParaRPr lang="en-US" sz="1900" dirty="0">
                        <a:latin typeface="Calibri" charset="0"/>
                        <a:ea typeface="Calibri" charset="0"/>
                        <a:cs typeface="Calibri" charset="0"/>
                      </a:endParaRPr>
                    </a:p>
                  </a:txBody>
                  <a:tcPr marL="203200" marR="203200" marT="76200" marB="76200">
                    <a:lnL w="6350" cap="flat" cmpd="sng" algn="ctr">
                      <a:solidFill>
                        <a:srgbClr val="CBD5E0"/>
                      </a:solidFill>
                      <a:prstDash val="solid"/>
                      <a:round/>
                      <a:headEnd type="none" w="med" len="med"/>
                      <a:tailEnd type="none" w="med" len="med"/>
                    </a:lnL>
                    <a:lnR w="6350" cap="flat" cmpd="sng" algn="ctr">
                      <a:solidFill>
                        <a:srgbClr val="CBD5E0"/>
                      </a:solidFill>
                      <a:prstDash val="solid"/>
                      <a:round/>
                      <a:headEnd type="none" w="med" len="med"/>
                      <a:tailEnd type="none" w="med" len="med"/>
                    </a:lnR>
                    <a:lnT w="6350" cap="flat" cmpd="sng" algn="ctr">
                      <a:solidFill>
                        <a:srgbClr val="CBD5E0"/>
                      </a:solidFill>
                      <a:prstDash val="solid"/>
                      <a:round/>
                      <a:headEnd type="none" w="med" len="med"/>
                      <a:tailEnd type="none" w="med" len="med"/>
                    </a:lnT>
                    <a:lnB w="6350" cap="flat" cmpd="sng" algn="ctr">
                      <a:solidFill>
                        <a:srgbClr val="CBD5E0"/>
                      </a:solidFill>
                      <a:prstDash val="solid"/>
                      <a:round/>
                      <a:headEnd type="none" w="med" len="med"/>
                      <a:tailEnd type="none" w="med" len="med"/>
                    </a:lnB>
                    <a:solidFill>
                      <a:srgbClr val="FDF4E7"/>
                    </a:solidFill>
                  </a:tcPr>
                </a:tc>
                <a:extLst>
                  <a:ext uri="{0D108BD9-81ED-4DB2-BD59-A6C34878D82A}">
                    <a16:rowId xmlns:a16="http://schemas.microsoft.com/office/drawing/2014/main" val="10002"/>
                  </a:ext>
                </a:extLst>
              </a:tr>
              <a:tr h="475488">
                <a:tc>
                  <a:txBody>
                    <a:bodyPr/>
                    <a:lstStyle/>
                    <a:p>
                      <a:pPr marL="0" indent="0" algn="l">
                        <a:buNone/>
                      </a:pPr>
                      <a:r>
                        <a:rPr lang="en-US" sz="1900" b="1" dirty="0">
                          <a:solidFill>
                            <a:srgbClr val="1C3D5A"/>
                          </a:solidFill>
                          <a:latin typeface="Calibri" pitchFamily="34" charset="0"/>
                          <a:ea typeface="Calibri" pitchFamily="34" charset="-122"/>
                          <a:cs typeface="Calibri" pitchFamily="34" charset="-120"/>
                        </a:rPr>
                        <a:t>Batteries</a:t>
                      </a:r>
                      <a:endParaRPr lang="en-US" sz="1900" dirty="0">
                        <a:latin typeface="Calibri" charset="0"/>
                        <a:ea typeface="Calibri" charset="0"/>
                        <a:cs typeface="Calibri" charset="0"/>
                      </a:endParaRPr>
                    </a:p>
                  </a:txBody>
                  <a:tcPr marL="203200" marR="203200" marT="76200" marB="76200">
                    <a:lnL w="6350" cap="flat" cmpd="sng" algn="ctr">
                      <a:solidFill>
                        <a:srgbClr val="CBD5E0"/>
                      </a:solidFill>
                      <a:prstDash val="solid"/>
                      <a:round/>
                      <a:headEnd type="none" w="med" len="med"/>
                      <a:tailEnd type="none" w="med" len="med"/>
                    </a:lnL>
                    <a:lnR w="6350" cap="flat" cmpd="sng" algn="ctr">
                      <a:solidFill>
                        <a:srgbClr val="CBD5E0"/>
                      </a:solidFill>
                      <a:prstDash val="solid"/>
                      <a:round/>
                      <a:headEnd type="none" w="med" len="med"/>
                      <a:tailEnd type="none" w="med" len="med"/>
                    </a:lnR>
                    <a:lnT w="6350" cap="flat" cmpd="sng" algn="ctr">
                      <a:solidFill>
                        <a:srgbClr val="CBD5E0"/>
                      </a:solidFill>
                      <a:prstDash val="solid"/>
                      <a:round/>
                      <a:headEnd type="none" w="med" len="med"/>
                      <a:tailEnd type="none" w="med" len="med"/>
                    </a:lnT>
                    <a:lnB w="6350" cap="flat" cmpd="sng" algn="ctr">
                      <a:solidFill>
                        <a:srgbClr val="CBD5E0"/>
                      </a:solidFill>
                      <a:prstDash val="solid"/>
                      <a:round/>
                      <a:headEnd type="none" w="med" len="med"/>
                      <a:tailEnd type="none" w="med" len="med"/>
                    </a:lnB>
                    <a:solidFill>
                      <a:srgbClr val="FCEEF4"/>
                    </a:solidFill>
                  </a:tcPr>
                </a:tc>
                <a:tc>
                  <a:txBody>
                    <a:bodyPr/>
                    <a:lstStyle/>
                    <a:p>
                      <a:pPr marL="0" indent="0" algn="l">
                        <a:buNone/>
                      </a:pPr>
                      <a:r>
                        <a:rPr lang="en-US" sz="1900" dirty="0">
                          <a:solidFill>
                            <a:srgbClr val="1E293B"/>
                          </a:solidFill>
                          <a:latin typeface="Calibri" pitchFamily="34" charset="0"/>
                          <a:ea typeface="Calibri" pitchFamily="34" charset="-122"/>
                          <a:cs typeface="Calibri" pitchFamily="34" charset="-120"/>
                        </a:rPr>
                        <a:t>5 kWh</a:t>
                      </a:r>
                      <a:endParaRPr lang="en-US" sz="1900" dirty="0">
                        <a:latin typeface="Calibri" charset="0"/>
                        <a:ea typeface="Calibri" charset="0"/>
                        <a:cs typeface="Calibri" charset="0"/>
                      </a:endParaRPr>
                    </a:p>
                  </a:txBody>
                  <a:tcPr marL="203200" marR="203200" marT="76200" marB="76200">
                    <a:lnL w="6350" cap="flat" cmpd="sng" algn="ctr">
                      <a:solidFill>
                        <a:srgbClr val="CBD5E0"/>
                      </a:solidFill>
                      <a:prstDash val="solid"/>
                      <a:round/>
                      <a:headEnd type="none" w="med" len="med"/>
                      <a:tailEnd type="none" w="med" len="med"/>
                    </a:lnL>
                    <a:lnR w="6350" cap="flat" cmpd="sng" algn="ctr">
                      <a:solidFill>
                        <a:srgbClr val="CBD5E0"/>
                      </a:solidFill>
                      <a:prstDash val="solid"/>
                      <a:round/>
                      <a:headEnd type="none" w="med" len="med"/>
                      <a:tailEnd type="none" w="med" len="med"/>
                    </a:lnR>
                    <a:lnT w="6350" cap="flat" cmpd="sng" algn="ctr">
                      <a:solidFill>
                        <a:srgbClr val="CBD5E0"/>
                      </a:solidFill>
                      <a:prstDash val="solid"/>
                      <a:round/>
                      <a:headEnd type="none" w="med" len="med"/>
                      <a:tailEnd type="none" w="med" len="med"/>
                    </a:lnT>
                    <a:lnB w="6350" cap="flat" cmpd="sng" algn="ctr">
                      <a:solidFill>
                        <a:srgbClr val="CBD5E0"/>
                      </a:solidFill>
                      <a:prstDash val="solid"/>
                      <a:round/>
                      <a:headEnd type="none" w="med" len="med"/>
                      <a:tailEnd type="none" w="med" len="med"/>
                    </a:lnB>
                    <a:solidFill>
                      <a:srgbClr val="FCEEF4"/>
                    </a:solidFill>
                  </a:tcPr>
                </a:tc>
                <a:tc>
                  <a:txBody>
                    <a:bodyPr/>
                    <a:lstStyle/>
                    <a:p>
                      <a:pPr marL="0" indent="0" algn="ctr">
                        <a:buNone/>
                      </a:pPr>
                      <a:r>
                        <a:rPr lang="en-US" sz="1900" dirty="0">
                          <a:solidFill>
                            <a:srgbClr val="1E293B"/>
                          </a:solidFill>
                          <a:latin typeface="Calibri" pitchFamily="34" charset="0"/>
                          <a:ea typeface="Calibri" pitchFamily="34" charset="-122"/>
                          <a:cs typeface="Calibri" pitchFamily="34" charset="-120"/>
                        </a:rPr>
                        <a:t>1</a:t>
                      </a:r>
                      <a:endParaRPr lang="en-US" sz="1900" dirty="0">
                        <a:latin typeface="Calibri" charset="0"/>
                        <a:ea typeface="Calibri" charset="0"/>
                        <a:cs typeface="Calibri" charset="0"/>
                      </a:endParaRPr>
                    </a:p>
                  </a:txBody>
                  <a:tcPr marL="203200" marR="203200" marT="76200" marB="76200">
                    <a:lnL w="6350" cap="flat" cmpd="sng" algn="ctr">
                      <a:solidFill>
                        <a:srgbClr val="CBD5E0"/>
                      </a:solidFill>
                      <a:prstDash val="solid"/>
                      <a:round/>
                      <a:headEnd type="none" w="med" len="med"/>
                      <a:tailEnd type="none" w="med" len="med"/>
                    </a:lnL>
                    <a:lnR w="6350" cap="flat" cmpd="sng" algn="ctr">
                      <a:solidFill>
                        <a:srgbClr val="CBD5E0"/>
                      </a:solidFill>
                      <a:prstDash val="solid"/>
                      <a:round/>
                      <a:headEnd type="none" w="med" len="med"/>
                      <a:tailEnd type="none" w="med" len="med"/>
                    </a:lnR>
                    <a:lnT w="6350" cap="flat" cmpd="sng" algn="ctr">
                      <a:solidFill>
                        <a:srgbClr val="CBD5E0"/>
                      </a:solidFill>
                      <a:prstDash val="solid"/>
                      <a:round/>
                      <a:headEnd type="none" w="med" len="med"/>
                      <a:tailEnd type="none" w="med" len="med"/>
                    </a:lnT>
                    <a:lnB w="6350" cap="flat" cmpd="sng" algn="ctr">
                      <a:solidFill>
                        <a:srgbClr val="CBD5E0"/>
                      </a:solidFill>
                      <a:prstDash val="solid"/>
                      <a:round/>
                      <a:headEnd type="none" w="med" len="med"/>
                      <a:tailEnd type="none" w="med" len="med"/>
                    </a:lnB>
                    <a:solidFill>
                      <a:srgbClr val="FCEEF4"/>
                    </a:solidFill>
                  </a:tcPr>
                </a:tc>
                <a:tc>
                  <a:txBody>
                    <a:bodyPr/>
                    <a:lstStyle/>
                    <a:p>
                      <a:pPr marL="0" indent="0" algn="ctr">
                        <a:buNone/>
                      </a:pPr>
                      <a:r>
                        <a:rPr lang="en-US" sz="1900" dirty="0">
                          <a:solidFill>
                            <a:srgbClr val="1E293B"/>
                          </a:solidFill>
                          <a:latin typeface="Calibri" pitchFamily="34" charset="0"/>
                          <a:ea typeface="Calibri" pitchFamily="34" charset="-122"/>
                          <a:cs typeface="Calibri" pitchFamily="34" charset="-120"/>
                        </a:rPr>
                        <a:t>$1,495.00</a:t>
                      </a:r>
                      <a:endParaRPr lang="en-US" sz="1900" dirty="0">
                        <a:latin typeface="Calibri" charset="0"/>
                        <a:ea typeface="Calibri" charset="0"/>
                        <a:cs typeface="Calibri" charset="0"/>
                      </a:endParaRPr>
                    </a:p>
                  </a:txBody>
                  <a:tcPr marL="203200" marR="203200" marT="76200" marB="76200">
                    <a:lnL w="6350" cap="flat" cmpd="sng" algn="ctr">
                      <a:solidFill>
                        <a:srgbClr val="CBD5E0"/>
                      </a:solidFill>
                      <a:prstDash val="solid"/>
                      <a:round/>
                      <a:headEnd type="none" w="med" len="med"/>
                      <a:tailEnd type="none" w="med" len="med"/>
                    </a:lnL>
                    <a:lnR w="6350" cap="flat" cmpd="sng" algn="ctr">
                      <a:solidFill>
                        <a:srgbClr val="CBD5E0"/>
                      </a:solidFill>
                      <a:prstDash val="solid"/>
                      <a:round/>
                      <a:headEnd type="none" w="med" len="med"/>
                      <a:tailEnd type="none" w="med" len="med"/>
                    </a:lnR>
                    <a:lnT w="6350" cap="flat" cmpd="sng" algn="ctr">
                      <a:solidFill>
                        <a:srgbClr val="CBD5E0"/>
                      </a:solidFill>
                      <a:prstDash val="solid"/>
                      <a:round/>
                      <a:headEnd type="none" w="med" len="med"/>
                      <a:tailEnd type="none" w="med" len="med"/>
                    </a:lnT>
                    <a:lnB w="6350" cap="flat" cmpd="sng" algn="ctr">
                      <a:solidFill>
                        <a:srgbClr val="CBD5E0"/>
                      </a:solidFill>
                      <a:prstDash val="solid"/>
                      <a:round/>
                      <a:headEnd type="none" w="med" len="med"/>
                      <a:tailEnd type="none" w="med" len="med"/>
                    </a:lnB>
                    <a:solidFill>
                      <a:srgbClr val="FCEEF4"/>
                    </a:solidFill>
                  </a:tcPr>
                </a:tc>
                <a:tc>
                  <a:txBody>
                    <a:bodyPr/>
                    <a:lstStyle/>
                    <a:p>
                      <a:pPr marL="0" indent="0" algn="ctr">
                        <a:buNone/>
                      </a:pPr>
                      <a:r>
                        <a:rPr lang="en-US" sz="1900" dirty="0">
                          <a:solidFill>
                            <a:srgbClr val="1E293B"/>
                          </a:solidFill>
                          <a:latin typeface="Calibri" pitchFamily="34" charset="0"/>
                          <a:ea typeface="Calibri" pitchFamily="34" charset="-122"/>
                          <a:cs typeface="Calibri" pitchFamily="34" charset="-120"/>
                        </a:rPr>
                        <a:t>3</a:t>
                      </a:r>
                      <a:endParaRPr lang="en-US" sz="1900" dirty="0">
                        <a:latin typeface="Calibri" charset="0"/>
                        <a:ea typeface="Calibri" charset="0"/>
                        <a:cs typeface="Calibri" charset="0"/>
                      </a:endParaRPr>
                    </a:p>
                  </a:txBody>
                  <a:tcPr marL="203200" marR="203200" marT="76200" marB="76200">
                    <a:lnL w="6350" cap="flat" cmpd="sng" algn="ctr">
                      <a:solidFill>
                        <a:srgbClr val="CBD5E0"/>
                      </a:solidFill>
                      <a:prstDash val="solid"/>
                      <a:round/>
                      <a:headEnd type="none" w="med" len="med"/>
                      <a:tailEnd type="none" w="med" len="med"/>
                    </a:lnL>
                    <a:lnR w="6350" cap="flat" cmpd="sng" algn="ctr">
                      <a:solidFill>
                        <a:srgbClr val="CBD5E0"/>
                      </a:solidFill>
                      <a:prstDash val="solid"/>
                      <a:round/>
                      <a:headEnd type="none" w="med" len="med"/>
                      <a:tailEnd type="none" w="med" len="med"/>
                    </a:lnR>
                    <a:lnT w="6350" cap="flat" cmpd="sng" algn="ctr">
                      <a:solidFill>
                        <a:srgbClr val="CBD5E0"/>
                      </a:solidFill>
                      <a:prstDash val="solid"/>
                      <a:round/>
                      <a:headEnd type="none" w="med" len="med"/>
                      <a:tailEnd type="none" w="med" len="med"/>
                    </a:lnT>
                    <a:lnB w="6350" cap="flat" cmpd="sng" algn="ctr">
                      <a:solidFill>
                        <a:srgbClr val="CBD5E0"/>
                      </a:solidFill>
                      <a:prstDash val="solid"/>
                      <a:round/>
                      <a:headEnd type="none" w="med" len="med"/>
                      <a:tailEnd type="none" w="med" len="med"/>
                    </a:lnB>
                    <a:solidFill>
                      <a:srgbClr val="FCEEF4"/>
                    </a:solidFill>
                  </a:tcPr>
                </a:tc>
                <a:tc>
                  <a:txBody>
                    <a:bodyPr/>
                    <a:lstStyle/>
                    <a:p>
                      <a:pPr marL="0" indent="0" algn="ctr">
                        <a:buNone/>
                      </a:pPr>
                      <a:r>
                        <a:rPr lang="en-US" sz="1900" dirty="0">
                          <a:solidFill>
                            <a:srgbClr val="1E293B"/>
                          </a:solidFill>
                          <a:latin typeface="Calibri" pitchFamily="34" charset="0"/>
                          <a:ea typeface="Calibri" pitchFamily="34" charset="-122"/>
                          <a:cs typeface="Calibri" pitchFamily="34" charset="-120"/>
                        </a:rPr>
                        <a:t>$4,305.00</a:t>
                      </a:r>
                      <a:endParaRPr lang="en-US" sz="1900" dirty="0">
                        <a:latin typeface="Calibri" charset="0"/>
                        <a:ea typeface="Calibri" charset="0"/>
                        <a:cs typeface="Calibri" charset="0"/>
                      </a:endParaRPr>
                    </a:p>
                  </a:txBody>
                  <a:tcPr marL="203200" marR="203200" marT="76200" marB="76200">
                    <a:lnL w="6350" cap="flat" cmpd="sng" algn="ctr">
                      <a:solidFill>
                        <a:srgbClr val="CBD5E0"/>
                      </a:solidFill>
                      <a:prstDash val="solid"/>
                      <a:round/>
                      <a:headEnd type="none" w="med" len="med"/>
                      <a:tailEnd type="none" w="med" len="med"/>
                    </a:lnL>
                    <a:lnR w="6350" cap="flat" cmpd="sng" algn="ctr">
                      <a:solidFill>
                        <a:srgbClr val="CBD5E0"/>
                      </a:solidFill>
                      <a:prstDash val="solid"/>
                      <a:round/>
                      <a:headEnd type="none" w="med" len="med"/>
                      <a:tailEnd type="none" w="med" len="med"/>
                    </a:lnR>
                    <a:lnT w="6350" cap="flat" cmpd="sng" algn="ctr">
                      <a:solidFill>
                        <a:srgbClr val="CBD5E0"/>
                      </a:solidFill>
                      <a:prstDash val="solid"/>
                      <a:round/>
                      <a:headEnd type="none" w="med" len="med"/>
                      <a:tailEnd type="none" w="med" len="med"/>
                    </a:lnT>
                    <a:lnB w="6350" cap="flat" cmpd="sng" algn="ctr">
                      <a:solidFill>
                        <a:srgbClr val="CBD5E0"/>
                      </a:solidFill>
                      <a:prstDash val="solid"/>
                      <a:round/>
                      <a:headEnd type="none" w="med" len="med"/>
                      <a:tailEnd type="none" w="med" len="med"/>
                    </a:lnB>
                    <a:solidFill>
                      <a:srgbClr val="FCEEF4"/>
                    </a:solidFill>
                  </a:tcPr>
                </a:tc>
                <a:extLst>
                  <a:ext uri="{0D108BD9-81ED-4DB2-BD59-A6C34878D82A}">
                    <a16:rowId xmlns:a16="http://schemas.microsoft.com/office/drawing/2014/main" val="10003"/>
                  </a:ext>
                </a:extLst>
              </a:tr>
              <a:tr h="475488">
                <a:tc>
                  <a:txBody>
                    <a:bodyPr/>
                    <a:lstStyle/>
                    <a:p>
                      <a:pPr marL="0" indent="0" algn="l">
                        <a:buNone/>
                      </a:pPr>
                      <a:r>
                        <a:rPr lang="en-US" sz="1900" b="1" dirty="0">
                          <a:solidFill>
                            <a:srgbClr val="1C3D5A"/>
                          </a:solidFill>
                          <a:latin typeface="Calibri" pitchFamily="34" charset="0"/>
                          <a:ea typeface="Calibri" pitchFamily="34" charset="-122"/>
                          <a:cs typeface="Calibri" pitchFamily="34" charset="-120"/>
                        </a:rPr>
                        <a:t>Server rack</a:t>
                      </a:r>
                      <a:endParaRPr lang="en-US" sz="1900" dirty="0">
                        <a:latin typeface="Calibri" charset="0"/>
                        <a:ea typeface="Calibri" charset="0"/>
                        <a:cs typeface="Calibri" charset="0"/>
                      </a:endParaRPr>
                    </a:p>
                  </a:txBody>
                  <a:tcPr marL="203200" marR="203200" marT="76200" marB="76200">
                    <a:lnL w="6350" cap="flat" cmpd="sng" algn="ctr">
                      <a:solidFill>
                        <a:srgbClr val="CBD5E0"/>
                      </a:solidFill>
                      <a:prstDash val="solid"/>
                      <a:round/>
                      <a:headEnd type="none" w="med" len="med"/>
                      <a:tailEnd type="none" w="med" len="med"/>
                    </a:lnL>
                    <a:lnR w="6350" cap="flat" cmpd="sng" algn="ctr">
                      <a:solidFill>
                        <a:srgbClr val="CBD5E0"/>
                      </a:solidFill>
                      <a:prstDash val="solid"/>
                      <a:round/>
                      <a:headEnd type="none" w="med" len="med"/>
                      <a:tailEnd type="none" w="med" len="med"/>
                    </a:lnR>
                    <a:lnT w="6350" cap="flat" cmpd="sng" algn="ctr">
                      <a:solidFill>
                        <a:srgbClr val="CBD5E0"/>
                      </a:solidFill>
                      <a:prstDash val="solid"/>
                      <a:round/>
                      <a:headEnd type="none" w="med" len="med"/>
                      <a:tailEnd type="none" w="med" len="med"/>
                    </a:lnT>
                    <a:lnB w="6350" cap="flat" cmpd="sng" algn="ctr">
                      <a:solidFill>
                        <a:srgbClr val="CBD5E0"/>
                      </a:solidFill>
                      <a:prstDash val="solid"/>
                      <a:round/>
                      <a:headEnd type="none" w="med" len="med"/>
                      <a:tailEnd type="none" w="med" len="med"/>
                    </a:lnB>
                    <a:solidFill>
                      <a:srgbClr val="F1F5F9"/>
                    </a:solidFill>
                  </a:tcPr>
                </a:tc>
                <a:tc>
                  <a:txBody>
                    <a:bodyPr/>
                    <a:lstStyle/>
                    <a:p>
                      <a:pPr marL="0" indent="0" algn="l">
                        <a:buNone/>
                      </a:pPr>
                      <a:r>
                        <a:rPr lang="en-US" sz="1900" dirty="0">
                          <a:solidFill>
                            <a:srgbClr val="1E293B"/>
                          </a:solidFill>
                          <a:latin typeface="Calibri" pitchFamily="34" charset="0"/>
                          <a:ea typeface="Calibri" pitchFamily="34" charset="-122"/>
                          <a:cs typeface="Calibri" pitchFamily="34" charset="-120"/>
                        </a:rPr>
                        <a:t>HT-W6412</a:t>
                      </a:r>
                      <a:endParaRPr lang="en-US" sz="1900" dirty="0">
                        <a:latin typeface="Calibri" charset="0"/>
                        <a:ea typeface="Calibri" charset="0"/>
                        <a:cs typeface="Calibri" charset="0"/>
                      </a:endParaRPr>
                    </a:p>
                  </a:txBody>
                  <a:tcPr marL="203200" marR="203200" marT="76200" marB="76200">
                    <a:lnL w="6350" cap="flat" cmpd="sng" algn="ctr">
                      <a:solidFill>
                        <a:srgbClr val="CBD5E0"/>
                      </a:solidFill>
                      <a:prstDash val="solid"/>
                      <a:round/>
                      <a:headEnd type="none" w="med" len="med"/>
                      <a:tailEnd type="none" w="med" len="med"/>
                    </a:lnL>
                    <a:lnR w="6350" cap="flat" cmpd="sng" algn="ctr">
                      <a:solidFill>
                        <a:srgbClr val="CBD5E0"/>
                      </a:solidFill>
                      <a:prstDash val="solid"/>
                      <a:round/>
                      <a:headEnd type="none" w="med" len="med"/>
                      <a:tailEnd type="none" w="med" len="med"/>
                    </a:lnR>
                    <a:lnT w="6350" cap="flat" cmpd="sng" algn="ctr">
                      <a:solidFill>
                        <a:srgbClr val="CBD5E0"/>
                      </a:solidFill>
                      <a:prstDash val="solid"/>
                      <a:round/>
                      <a:headEnd type="none" w="med" len="med"/>
                      <a:tailEnd type="none" w="med" len="med"/>
                    </a:lnT>
                    <a:lnB w="6350" cap="flat" cmpd="sng" algn="ctr">
                      <a:solidFill>
                        <a:srgbClr val="CBD5E0"/>
                      </a:solidFill>
                      <a:prstDash val="solid"/>
                      <a:round/>
                      <a:headEnd type="none" w="med" len="med"/>
                      <a:tailEnd type="none" w="med" len="med"/>
                    </a:lnB>
                    <a:solidFill>
                      <a:srgbClr val="F1F5F9"/>
                    </a:solidFill>
                  </a:tcPr>
                </a:tc>
                <a:tc>
                  <a:txBody>
                    <a:bodyPr/>
                    <a:lstStyle/>
                    <a:p>
                      <a:pPr marL="0" indent="0" algn="ctr">
                        <a:buNone/>
                      </a:pPr>
                      <a:r>
                        <a:rPr lang="en-US" sz="1900" dirty="0">
                          <a:solidFill>
                            <a:srgbClr val="1E293B"/>
                          </a:solidFill>
                          <a:latin typeface="Calibri" pitchFamily="34" charset="0"/>
                          <a:ea typeface="Calibri" pitchFamily="34" charset="-122"/>
                          <a:cs typeface="Calibri" pitchFamily="34" charset="-120"/>
                        </a:rPr>
                        <a:t>1</a:t>
                      </a:r>
                      <a:endParaRPr lang="en-US" sz="1900" dirty="0">
                        <a:latin typeface="Calibri" charset="0"/>
                        <a:ea typeface="Calibri" charset="0"/>
                        <a:cs typeface="Calibri" charset="0"/>
                      </a:endParaRPr>
                    </a:p>
                  </a:txBody>
                  <a:tcPr marL="203200" marR="203200" marT="76200" marB="76200">
                    <a:lnL w="6350" cap="flat" cmpd="sng" algn="ctr">
                      <a:solidFill>
                        <a:srgbClr val="CBD5E0"/>
                      </a:solidFill>
                      <a:prstDash val="solid"/>
                      <a:round/>
                      <a:headEnd type="none" w="med" len="med"/>
                      <a:tailEnd type="none" w="med" len="med"/>
                    </a:lnL>
                    <a:lnR w="6350" cap="flat" cmpd="sng" algn="ctr">
                      <a:solidFill>
                        <a:srgbClr val="CBD5E0"/>
                      </a:solidFill>
                      <a:prstDash val="solid"/>
                      <a:round/>
                      <a:headEnd type="none" w="med" len="med"/>
                      <a:tailEnd type="none" w="med" len="med"/>
                    </a:lnR>
                    <a:lnT w="6350" cap="flat" cmpd="sng" algn="ctr">
                      <a:solidFill>
                        <a:srgbClr val="CBD5E0"/>
                      </a:solidFill>
                      <a:prstDash val="solid"/>
                      <a:round/>
                      <a:headEnd type="none" w="med" len="med"/>
                      <a:tailEnd type="none" w="med" len="med"/>
                    </a:lnT>
                    <a:lnB w="6350" cap="flat" cmpd="sng" algn="ctr">
                      <a:solidFill>
                        <a:srgbClr val="CBD5E0"/>
                      </a:solidFill>
                      <a:prstDash val="solid"/>
                      <a:round/>
                      <a:headEnd type="none" w="med" len="med"/>
                      <a:tailEnd type="none" w="med" len="med"/>
                    </a:lnB>
                    <a:solidFill>
                      <a:srgbClr val="F1F5F9"/>
                    </a:solidFill>
                  </a:tcPr>
                </a:tc>
                <a:tc>
                  <a:txBody>
                    <a:bodyPr/>
                    <a:lstStyle/>
                    <a:p>
                      <a:pPr marL="0" indent="0" algn="ctr">
                        <a:buNone/>
                      </a:pPr>
                      <a:r>
                        <a:rPr lang="en-US" sz="1900" dirty="0">
                          <a:solidFill>
                            <a:srgbClr val="1E293B"/>
                          </a:solidFill>
                          <a:latin typeface="Calibri" pitchFamily="34" charset="0"/>
                          <a:ea typeface="Calibri" pitchFamily="34" charset="-122"/>
                          <a:cs typeface="Calibri" pitchFamily="34" charset="-120"/>
                        </a:rPr>
                        <a:t>$100.00</a:t>
                      </a:r>
                      <a:endParaRPr lang="en-US" sz="1900" dirty="0">
                        <a:latin typeface="Calibri" charset="0"/>
                        <a:ea typeface="Calibri" charset="0"/>
                        <a:cs typeface="Calibri" charset="0"/>
                      </a:endParaRPr>
                    </a:p>
                  </a:txBody>
                  <a:tcPr marL="203200" marR="203200" marT="76200" marB="76200">
                    <a:lnL w="6350" cap="flat" cmpd="sng" algn="ctr">
                      <a:solidFill>
                        <a:srgbClr val="CBD5E0"/>
                      </a:solidFill>
                      <a:prstDash val="solid"/>
                      <a:round/>
                      <a:headEnd type="none" w="med" len="med"/>
                      <a:tailEnd type="none" w="med" len="med"/>
                    </a:lnL>
                    <a:lnR w="6350" cap="flat" cmpd="sng" algn="ctr">
                      <a:solidFill>
                        <a:srgbClr val="CBD5E0"/>
                      </a:solidFill>
                      <a:prstDash val="solid"/>
                      <a:round/>
                      <a:headEnd type="none" w="med" len="med"/>
                      <a:tailEnd type="none" w="med" len="med"/>
                    </a:lnR>
                    <a:lnT w="6350" cap="flat" cmpd="sng" algn="ctr">
                      <a:solidFill>
                        <a:srgbClr val="CBD5E0"/>
                      </a:solidFill>
                      <a:prstDash val="solid"/>
                      <a:round/>
                      <a:headEnd type="none" w="med" len="med"/>
                      <a:tailEnd type="none" w="med" len="med"/>
                    </a:lnT>
                    <a:lnB w="6350" cap="flat" cmpd="sng" algn="ctr">
                      <a:solidFill>
                        <a:srgbClr val="CBD5E0"/>
                      </a:solidFill>
                      <a:prstDash val="solid"/>
                      <a:round/>
                      <a:headEnd type="none" w="med" len="med"/>
                      <a:tailEnd type="none" w="med" len="med"/>
                    </a:lnB>
                    <a:solidFill>
                      <a:srgbClr val="F1F5F9"/>
                    </a:solidFill>
                  </a:tcPr>
                </a:tc>
                <a:tc>
                  <a:txBody>
                    <a:bodyPr/>
                    <a:lstStyle/>
                    <a:p>
                      <a:pPr marL="0" indent="0" algn="ctr">
                        <a:buNone/>
                      </a:pPr>
                      <a:r>
                        <a:rPr lang="en-US" sz="1900" dirty="0">
                          <a:solidFill>
                            <a:srgbClr val="1E293B"/>
                          </a:solidFill>
                          <a:latin typeface="Calibri" pitchFamily="34" charset="0"/>
                          <a:ea typeface="Calibri" pitchFamily="34" charset="-122"/>
                          <a:cs typeface="Calibri" pitchFamily="34" charset="-120"/>
                        </a:rPr>
                        <a:t>3</a:t>
                      </a:r>
                      <a:endParaRPr lang="en-US" sz="1900" dirty="0">
                        <a:latin typeface="Calibri" charset="0"/>
                        <a:ea typeface="Calibri" charset="0"/>
                        <a:cs typeface="Calibri" charset="0"/>
                      </a:endParaRPr>
                    </a:p>
                  </a:txBody>
                  <a:tcPr marL="203200" marR="203200" marT="76200" marB="76200">
                    <a:lnL w="6350" cap="flat" cmpd="sng" algn="ctr">
                      <a:solidFill>
                        <a:srgbClr val="CBD5E0"/>
                      </a:solidFill>
                      <a:prstDash val="solid"/>
                      <a:round/>
                      <a:headEnd type="none" w="med" len="med"/>
                      <a:tailEnd type="none" w="med" len="med"/>
                    </a:lnL>
                    <a:lnR w="6350" cap="flat" cmpd="sng" algn="ctr">
                      <a:solidFill>
                        <a:srgbClr val="CBD5E0"/>
                      </a:solidFill>
                      <a:prstDash val="solid"/>
                      <a:round/>
                      <a:headEnd type="none" w="med" len="med"/>
                      <a:tailEnd type="none" w="med" len="med"/>
                    </a:lnR>
                    <a:lnT w="6350" cap="flat" cmpd="sng" algn="ctr">
                      <a:solidFill>
                        <a:srgbClr val="CBD5E0"/>
                      </a:solidFill>
                      <a:prstDash val="solid"/>
                      <a:round/>
                      <a:headEnd type="none" w="med" len="med"/>
                      <a:tailEnd type="none" w="med" len="med"/>
                    </a:lnT>
                    <a:lnB w="6350" cap="flat" cmpd="sng" algn="ctr">
                      <a:solidFill>
                        <a:srgbClr val="CBD5E0"/>
                      </a:solidFill>
                      <a:prstDash val="solid"/>
                      <a:round/>
                      <a:headEnd type="none" w="med" len="med"/>
                      <a:tailEnd type="none" w="med" len="med"/>
                    </a:lnB>
                    <a:solidFill>
                      <a:srgbClr val="F1F5F9"/>
                    </a:solidFill>
                  </a:tcPr>
                </a:tc>
                <a:tc>
                  <a:txBody>
                    <a:bodyPr/>
                    <a:lstStyle/>
                    <a:p>
                      <a:pPr marL="0" indent="0" algn="ctr">
                        <a:buNone/>
                      </a:pPr>
                      <a:r>
                        <a:rPr lang="en-US" sz="1900" dirty="0">
                          <a:solidFill>
                            <a:srgbClr val="1E293B"/>
                          </a:solidFill>
                          <a:latin typeface="Calibri" pitchFamily="34" charset="0"/>
                          <a:ea typeface="Calibri" pitchFamily="34" charset="-122"/>
                          <a:cs typeface="Calibri" pitchFamily="34" charset="-120"/>
                        </a:rPr>
                        <a:t>$300.00</a:t>
                      </a:r>
                      <a:endParaRPr lang="en-US" sz="1900" dirty="0">
                        <a:latin typeface="Calibri" charset="0"/>
                        <a:ea typeface="Calibri" charset="0"/>
                        <a:cs typeface="Calibri" charset="0"/>
                      </a:endParaRPr>
                    </a:p>
                  </a:txBody>
                  <a:tcPr marL="203200" marR="203200" marT="76200" marB="76200">
                    <a:lnL w="6350" cap="flat" cmpd="sng" algn="ctr">
                      <a:solidFill>
                        <a:srgbClr val="CBD5E0"/>
                      </a:solidFill>
                      <a:prstDash val="solid"/>
                      <a:round/>
                      <a:headEnd type="none" w="med" len="med"/>
                      <a:tailEnd type="none" w="med" len="med"/>
                    </a:lnL>
                    <a:lnR w="6350" cap="flat" cmpd="sng" algn="ctr">
                      <a:solidFill>
                        <a:srgbClr val="CBD5E0"/>
                      </a:solidFill>
                      <a:prstDash val="solid"/>
                      <a:round/>
                      <a:headEnd type="none" w="med" len="med"/>
                      <a:tailEnd type="none" w="med" len="med"/>
                    </a:lnR>
                    <a:lnT w="6350" cap="flat" cmpd="sng" algn="ctr">
                      <a:solidFill>
                        <a:srgbClr val="CBD5E0"/>
                      </a:solidFill>
                      <a:prstDash val="solid"/>
                      <a:round/>
                      <a:headEnd type="none" w="med" len="med"/>
                      <a:tailEnd type="none" w="med" len="med"/>
                    </a:lnT>
                    <a:lnB w="6350" cap="flat" cmpd="sng" algn="ctr">
                      <a:solidFill>
                        <a:srgbClr val="CBD5E0"/>
                      </a:solidFill>
                      <a:prstDash val="solid"/>
                      <a:round/>
                      <a:headEnd type="none" w="med" len="med"/>
                      <a:tailEnd type="none" w="med" len="med"/>
                    </a:lnB>
                    <a:solidFill>
                      <a:srgbClr val="F1F5F9"/>
                    </a:solidFill>
                  </a:tcPr>
                </a:tc>
                <a:extLst>
                  <a:ext uri="{0D108BD9-81ED-4DB2-BD59-A6C34878D82A}">
                    <a16:rowId xmlns:a16="http://schemas.microsoft.com/office/drawing/2014/main" val="10004"/>
                  </a:ext>
                </a:extLst>
              </a:tr>
              <a:tr h="475488">
                <a:tc>
                  <a:txBody>
                    <a:bodyPr/>
                    <a:lstStyle/>
                    <a:p>
                      <a:pPr marL="0" indent="0" algn="l">
                        <a:buNone/>
                      </a:pPr>
                      <a:r>
                        <a:rPr lang="en-US" sz="1900" b="1" dirty="0">
                          <a:solidFill>
                            <a:srgbClr val="1C3D5A"/>
                          </a:solidFill>
                          <a:latin typeface="Calibri" pitchFamily="34" charset="0"/>
                          <a:ea typeface="Calibri" pitchFamily="34" charset="-122"/>
                          <a:cs typeface="Calibri" pitchFamily="34" charset="-120"/>
                        </a:rPr>
                        <a:t>Total (excl. racking)</a:t>
                      </a:r>
                      <a:endParaRPr lang="en-US" sz="1900" dirty="0">
                        <a:latin typeface="Calibri" charset="0"/>
                        <a:ea typeface="Calibri" charset="0"/>
                        <a:cs typeface="Calibri" charset="0"/>
                      </a:endParaRPr>
                    </a:p>
                  </a:txBody>
                  <a:tcPr marL="203200" marR="203200" marT="76200" marB="76200">
                    <a:lnL w="6350" cap="flat" cmpd="sng" algn="ctr">
                      <a:solidFill>
                        <a:srgbClr val="CBD5E0"/>
                      </a:solidFill>
                      <a:prstDash val="solid"/>
                      <a:round/>
                      <a:headEnd type="none" w="med" len="med"/>
                      <a:tailEnd type="none" w="med" len="med"/>
                    </a:lnL>
                    <a:lnR w="6350" cap="flat" cmpd="sng" algn="ctr">
                      <a:solidFill>
                        <a:srgbClr val="CBD5E0"/>
                      </a:solidFill>
                      <a:prstDash val="solid"/>
                      <a:round/>
                      <a:headEnd type="none" w="med" len="med"/>
                      <a:tailEnd type="none" w="med" len="med"/>
                    </a:lnR>
                    <a:lnT w="6350" cap="flat" cmpd="sng" algn="ctr">
                      <a:solidFill>
                        <a:srgbClr val="CBD5E0"/>
                      </a:solidFill>
                      <a:prstDash val="solid"/>
                      <a:round/>
                      <a:headEnd type="none" w="med" len="med"/>
                      <a:tailEnd type="none" w="med" len="med"/>
                    </a:lnT>
                    <a:lnB w="6350" cap="flat" cmpd="sng" algn="ctr">
                      <a:solidFill>
                        <a:srgbClr val="CBD5E0"/>
                      </a:solidFill>
                      <a:prstDash val="solid"/>
                      <a:round/>
                      <a:headEnd type="none" w="med" len="med"/>
                      <a:tailEnd type="none" w="med" len="med"/>
                    </a:lnB>
                    <a:solidFill>
                      <a:srgbClr val="EDF2F7"/>
                    </a:solidFill>
                  </a:tcPr>
                </a:tc>
                <a:tc>
                  <a:txBody>
                    <a:bodyPr/>
                    <a:lstStyle/>
                    <a:p>
                      <a:pPr marL="0" indent="0" algn="l">
                        <a:buNone/>
                      </a:pPr>
                      <a:endParaRPr lang="en-US" sz="1900" dirty="0">
                        <a:latin typeface="Calibri" charset="0"/>
                        <a:ea typeface="Calibri" charset="0"/>
                        <a:cs typeface="Calibri" charset="0"/>
                      </a:endParaRPr>
                    </a:p>
                  </a:txBody>
                  <a:tcPr marL="203200" marR="203200" marT="76200" marB="76200">
                    <a:lnL w="6350" cap="flat" cmpd="sng" algn="ctr">
                      <a:solidFill>
                        <a:srgbClr val="CBD5E0"/>
                      </a:solidFill>
                      <a:prstDash val="solid"/>
                      <a:round/>
                      <a:headEnd type="none" w="med" len="med"/>
                      <a:tailEnd type="none" w="med" len="med"/>
                    </a:lnL>
                    <a:lnR w="6350" cap="flat" cmpd="sng" algn="ctr">
                      <a:solidFill>
                        <a:srgbClr val="CBD5E0"/>
                      </a:solidFill>
                      <a:prstDash val="solid"/>
                      <a:round/>
                      <a:headEnd type="none" w="med" len="med"/>
                      <a:tailEnd type="none" w="med" len="med"/>
                    </a:lnR>
                    <a:lnT w="6350" cap="flat" cmpd="sng" algn="ctr">
                      <a:solidFill>
                        <a:srgbClr val="CBD5E0"/>
                      </a:solidFill>
                      <a:prstDash val="solid"/>
                      <a:round/>
                      <a:headEnd type="none" w="med" len="med"/>
                      <a:tailEnd type="none" w="med" len="med"/>
                    </a:lnT>
                    <a:lnB w="6350" cap="flat" cmpd="sng" algn="ctr">
                      <a:solidFill>
                        <a:srgbClr val="CBD5E0"/>
                      </a:solidFill>
                      <a:prstDash val="solid"/>
                      <a:round/>
                      <a:headEnd type="none" w="med" len="med"/>
                      <a:tailEnd type="none" w="med" len="med"/>
                    </a:lnB>
                    <a:solidFill>
                      <a:srgbClr val="EDF2F7"/>
                    </a:solidFill>
                  </a:tcPr>
                </a:tc>
                <a:tc>
                  <a:txBody>
                    <a:bodyPr/>
                    <a:lstStyle/>
                    <a:p>
                      <a:pPr marL="0" indent="0" algn="ctr">
                        <a:buNone/>
                      </a:pPr>
                      <a:endParaRPr lang="en-US" sz="1900" dirty="0">
                        <a:latin typeface="Calibri" charset="0"/>
                        <a:ea typeface="Calibri" charset="0"/>
                        <a:cs typeface="Calibri" charset="0"/>
                      </a:endParaRPr>
                    </a:p>
                  </a:txBody>
                  <a:tcPr marL="203200" marR="203200" marT="76200" marB="76200">
                    <a:lnL w="6350" cap="flat" cmpd="sng" algn="ctr">
                      <a:solidFill>
                        <a:srgbClr val="CBD5E0"/>
                      </a:solidFill>
                      <a:prstDash val="solid"/>
                      <a:round/>
                      <a:headEnd type="none" w="med" len="med"/>
                      <a:tailEnd type="none" w="med" len="med"/>
                    </a:lnL>
                    <a:lnR w="6350" cap="flat" cmpd="sng" algn="ctr">
                      <a:solidFill>
                        <a:srgbClr val="CBD5E0"/>
                      </a:solidFill>
                      <a:prstDash val="solid"/>
                      <a:round/>
                      <a:headEnd type="none" w="med" len="med"/>
                      <a:tailEnd type="none" w="med" len="med"/>
                    </a:lnR>
                    <a:lnT w="6350" cap="flat" cmpd="sng" algn="ctr">
                      <a:solidFill>
                        <a:srgbClr val="CBD5E0"/>
                      </a:solidFill>
                      <a:prstDash val="solid"/>
                      <a:round/>
                      <a:headEnd type="none" w="med" len="med"/>
                      <a:tailEnd type="none" w="med" len="med"/>
                    </a:lnT>
                    <a:lnB w="6350" cap="flat" cmpd="sng" algn="ctr">
                      <a:solidFill>
                        <a:srgbClr val="CBD5E0"/>
                      </a:solidFill>
                      <a:prstDash val="solid"/>
                      <a:round/>
                      <a:headEnd type="none" w="med" len="med"/>
                      <a:tailEnd type="none" w="med" len="med"/>
                    </a:lnB>
                    <a:solidFill>
                      <a:srgbClr val="EDF2F7"/>
                    </a:solidFill>
                  </a:tcPr>
                </a:tc>
                <a:tc>
                  <a:txBody>
                    <a:bodyPr/>
                    <a:lstStyle/>
                    <a:p>
                      <a:pPr marL="0" indent="0" algn="ctr">
                        <a:buNone/>
                      </a:pPr>
                      <a:r>
                        <a:rPr lang="en-US" sz="1900" b="1" dirty="0">
                          <a:solidFill>
                            <a:srgbClr val="1D9E75"/>
                          </a:solidFill>
                          <a:latin typeface="Calibri" pitchFamily="34" charset="0"/>
                          <a:ea typeface="Calibri" pitchFamily="34" charset="-122"/>
                          <a:cs typeface="Calibri" pitchFamily="34" charset="-120"/>
                        </a:rPr>
                        <a:t>$4,134.50</a:t>
                      </a:r>
                      <a:endParaRPr lang="en-US" sz="1900" dirty="0">
                        <a:latin typeface="Calibri" charset="0"/>
                        <a:ea typeface="Calibri" charset="0"/>
                        <a:cs typeface="Calibri" charset="0"/>
                      </a:endParaRPr>
                    </a:p>
                  </a:txBody>
                  <a:tcPr marL="203200" marR="203200" marT="76200" marB="76200">
                    <a:lnL w="6350" cap="flat" cmpd="sng" algn="ctr">
                      <a:solidFill>
                        <a:srgbClr val="CBD5E0"/>
                      </a:solidFill>
                      <a:prstDash val="solid"/>
                      <a:round/>
                      <a:headEnd type="none" w="med" len="med"/>
                      <a:tailEnd type="none" w="med" len="med"/>
                    </a:lnL>
                    <a:lnR w="6350" cap="flat" cmpd="sng" algn="ctr">
                      <a:solidFill>
                        <a:srgbClr val="CBD5E0"/>
                      </a:solidFill>
                      <a:prstDash val="solid"/>
                      <a:round/>
                      <a:headEnd type="none" w="med" len="med"/>
                      <a:tailEnd type="none" w="med" len="med"/>
                    </a:lnR>
                    <a:lnT w="6350" cap="flat" cmpd="sng" algn="ctr">
                      <a:solidFill>
                        <a:srgbClr val="CBD5E0"/>
                      </a:solidFill>
                      <a:prstDash val="solid"/>
                      <a:round/>
                      <a:headEnd type="none" w="med" len="med"/>
                      <a:tailEnd type="none" w="med" len="med"/>
                    </a:lnT>
                    <a:lnB w="6350" cap="flat" cmpd="sng" algn="ctr">
                      <a:solidFill>
                        <a:srgbClr val="CBD5E0"/>
                      </a:solidFill>
                      <a:prstDash val="solid"/>
                      <a:round/>
                      <a:headEnd type="none" w="med" len="med"/>
                      <a:tailEnd type="none" w="med" len="med"/>
                    </a:lnB>
                    <a:solidFill>
                      <a:srgbClr val="EDF2F7"/>
                    </a:solidFill>
                  </a:tcPr>
                </a:tc>
                <a:tc>
                  <a:txBody>
                    <a:bodyPr/>
                    <a:lstStyle/>
                    <a:p>
                      <a:pPr marL="0" indent="0" algn="ctr">
                        <a:buNone/>
                      </a:pPr>
                      <a:endParaRPr lang="en-US" sz="1900" dirty="0">
                        <a:latin typeface="Calibri" charset="0"/>
                        <a:ea typeface="Calibri" charset="0"/>
                        <a:cs typeface="Calibri" charset="0"/>
                      </a:endParaRPr>
                    </a:p>
                  </a:txBody>
                  <a:tcPr marL="203200" marR="203200" marT="76200" marB="76200">
                    <a:lnL w="6350" cap="flat" cmpd="sng" algn="ctr">
                      <a:solidFill>
                        <a:srgbClr val="CBD5E0"/>
                      </a:solidFill>
                      <a:prstDash val="solid"/>
                      <a:round/>
                      <a:headEnd type="none" w="med" len="med"/>
                      <a:tailEnd type="none" w="med" len="med"/>
                    </a:lnL>
                    <a:lnR w="6350" cap="flat" cmpd="sng" algn="ctr">
                      <a:solidFill>
                        <a:srgbClr val="CBD5E0"/>
                      </a:solidFill>
                      <a:prstDash val="solid"/>
                      <a:round/>
                      <a:headEnd type="none" w="med" len="med"/>
                      <a:tailEnd type="none" w="med" len="med"/>
                    </a:lnR>
                    <a:lnT w="6350" cap="flat" cmpd="sng" algn="ctr">
                      <a:solidFill>
                        <a:srgbClr val="CBD5E0"/>
                      </a:solidFill>
                      <a:prstDash val="solid"/>
                      <a:round/>
                      <a:headEnd type="none" w="med" len="med"/>
                      <a:tailEnd type="none" w="med" len="med"/>
                    </a:lnT>
                    <a:lnB w="6350" cap="flat" cmpd="sng" algn="ctr">
                      <a:solidFill>
                        <a:srgbClr val="CBD5E0"/>
                      </a:solidFill>
                      <a:prstDash val="solid"/>
                      <a:round/>
                      <a:headEnd type="none" w="med" len="med"/>
                      <a:tailEnd type="none" w="med" len="med"/>
                    </a:lnB>
                    <a:solidFill>
                      <a:srgbClr val="EDF2F7"/>
                    </a:solidFill>
                  </a:tcPr>
                </a:tc>
                <a:tc>
                  <a:txBody>
                    <a:bodyPr/>
                    <a:lstStyle/>
                    <a:p>
                      <a:pPr marL="0" indent="0" algn="ctr">
                        <a:buNone/>
                      </a:pPr>
                      <a:r>
                        <a:rPr lang="en-US" sz="1900" b="1" dirty="0">
                          <a:solidFill>
                            <a:srgbClr val="1D9E75"/>
                          </a:solidFill>
                          <a:latin typeface="Calibri" pitchFamily="34" charset="0"/>
                          <a:ea typeface="Calibri" pitchFamily="34" charset="-122"/>
                          <a:cs typeface="Calibri" pitchFamily="34" charset="-120"/>
                        </a:rPr>
                        <a:t>$12,223.80</a:t>
                      </a:r>
                      <a:endParaRPr lang="en-US" sz="1900" dirty="0">
                        <a:latin typeface="Calibri" charset="0"/>
                        <a:ea typeface="Calibri" charset="0"/>
                        <a:cs typeface="Calibri" charset="0"/>
                      </a:endParaRPr>
                    </a:p>
                  </a:txBody>
                  <a:tcPr marL="203200" marR="203200" marT="76200" marB="76200">
                    <a:lnL w="6350" cap="flat" cmpd="sng" algn="ctr">
                      <a:solidFill>
                        <a:srgbClr val="CBD5E0"/>
                      </a:solidFill>
                      <a:prstDash val="solid"/>
                      <a:round/>
                      <a:headEnd type="none" w="med" len="med"/>
                      <a:tailEnd type="none" w="med" len="med"/>
                    </a:lnL>
                    <a:lnR w="6350" cap="flat" cmpd="sng" algn="ctr">
                      <a:solidFill>
                        <a:srgbClr val="CBD5E0"/>
                      </a:solidFill>
                      <a:prstDash val="solid"/>
                      <a:round/>
                      <a:headEnd type="none" w="med" len="med"/>
                      <a:tailEnd type="none" w="med" len="med"/>
                    </a:lnR>
                    <a:lnT w="6350" cap="flat" cmpd="sng" algn="ctr">
                      <a:solidFill>
                        <a:srgbClr val="CBD5E0"/>
                      </a:solidFill>
                      <a:prstDash val="solid"/>
                      <a:round/>
                      <a:headEnd type="none" w="med" len="med"/>
                      <a:tailEnd type="none" w="med" len="med"/>
                    </a:lnT>
                    <a:lnB w="6350" cap="flat" cmpd="sng" algn="ctr">
                      <a:solidFill>
                        <a:srgbClr val="CBD5E0"/>
                      </a:solidFill>
                      <a:prstDash val="solid"/>
                      <a:round/>
                      <a:headEnd type="none" w="med" len="med"/>
                      <a:tailEnd type="none" w="med" len="med"/>
                    </a:lnB>
                    <a:solidFill>
                      <a:srgbClr val="EDF2F7"/>
                    </a:solidFill>
                  </a:tcPr>
                </a:tc>
                <a:extLst>
                  <a:ext uri="{0D108BD9-81ED-4DB2-BD59-A6C34878D82A}">
                    <a16:rowId xmlns:a16="http://schemas.microsoft.com/office/drawing/2014/main" val="10005"/>
                  </a:ext>
                </a:extLst>
              </a:tr>
            </a:tbl>
          </a:graphicData>
        </a:graphic>
      </p:graphicFrame>
      <p:sp>
        <p:nvSpPr>
          <p:cNvPr id="7" name="Text 4"/>
          <p:cNvSpPr/>
          <p:nvPr/>
        </p:nvSpPr>
        <p:spPr>
          <a:xfrm>
            <a:off x="548640" y="4718304"/>
            <a:ext cx="8229600" cy="402336"/>
          </a:xfrm>
          <a:prstGeom prst="rect">
            <a:avLst/>
          </a:prstGeom>
          <a:noFill/>
          <a:ln/>
        </p:spPr>
        <p:txBody>
          <a:bodyPr wrap="square" lIns="0" tIns="0" rIns="0" bIns="0" rtlCol="0" anchor="ctr"/>
          <a:lstStyle/>
          <a:p>
            <a:r>
              <a:rPr lang="en-US" sz="2000" b="1" dirty="0">
                <a:solidFill>
                  <a:srgbClr val="1C3D5A"/>
                </a:solidFill>
                <a:latin typeface="Calibri" pitchFamily="34" charset="0"/>
                <a:ea typeface="Calibri" pitchFamily="34" charset="-122"/>
                <a:cs typeface="Calibri" pitchFamily="34" charset="-120"/>
              </a:rPr>
              <a:t>Racking tube inventory</a:t>
            </a:r>
            <a:endParaRPr lang="en-US" sz="2000" dirty="0"/>
          </a:p>
        </p:txBody>
      </p:sp>
      <p:sp>
        <p:nvSpPr>
          <p:cNvPr id="8" name="Text 5"/>
          <p:cNvSpPr/>
          <p:nvPr/>
        </p:nvSpPr>
        <p:spPr>
          <a:xfrm>
            <a:off x="548640" y="5120640"/>
            <a:ext cx="17190720" cy="329184"/>
          </a:xfrm>
          <a:prstGeom prst="rect">
            <a:avLst/>
          </a:prstGeom>
          <a:noFill/>
          <a:ln/>
        </p:spPr>
        <p:txBody>
          <a:bodyPr wrap="square" lIns="0" tIns="0" rIns="0" bIns="0" rtlCol="0" anchor="ctr"/>
          <a:lstStyle/>
          <a:p>
            <a:r>
              <a:rPr lang="en-US" sz="1600" i="1" dirty="0">
                <a:solidFill>
                  <a:srgbClr val="64748B"/>
                </a:solidFill>
                <a:latin typeface="Calibri" pitchFamily="34" charset="0"/>
                <a:ea typeface="Calibri" pitchFamily="34" charset="-122"/>
                <a:cs typeface="Calibri" pitchFamily="34" charset="-120"/>
              </a:rPr>
              <a:t>80/20 Ready Tube 9701  ·  1.50" × 1.50" square profile predrill  ·  $0.56/in = $6.72/ft  ·  Prices as of August 2024</a:t>
            </a:r>
            <a:endParaRPr lang="en-US" sz="1600" dirty="0"/>
          </a:p>
        </p:txBody>
      </p:sp>
      <p:graphicFrame>
        <p:nvGraphicFramePr>
          <p:cNvPr id="9" name="Table 1"/>
          <p:cNvGraphicFramePr>
            <a:graphicFrameLocks noGrp="1"/>
          </p:cNvGraphicFramePr>
          <p:nvPr/>
        </p:nvGraphicFramePr>
        <p:xfrm>
          <a:off x="548640" y="5522976"/>
          <a:ext cx="17190720" cy="4419600"/>
        </p:xfrm>
        <a:graphic>
          <a:graphicData uri="http://schemas.openxmlformats.org/drawingml/2006/table">
            <a:tbl>
              <a:tblPr/>
              <a:tblGrid>
                <a:gridCol w="4023360">
                  <a:extLst>
                    <a:ext uri="{9D8B030D-6E8A-4147-A177-3AD203B41FA5}">
                      <a16:colId xmlns:a16="http://schemas.microsoft.com/office/drawing/2014/main" val="20000"/>
                    </a:ext>
                  </a:extLst>
                </a:gridCol>
                <a:gridCol w="2377440">
                  <a:extLst>
                    <a:ext uri="{9D8B030D-6E8A-4147-A177-3AD203B41FA5}">
                      <a16:colId xmlns:a16="http://schemas.microsoft.com/office/drawing/2014/main" val="20001"/>
                    </a:ext>
                  </a:extLst>
                </a:gridCol>
                <a:gridCol w="4206240">
                  <a:extLst>
                    <a:ext uri="{9D8B030D-6E8A-4147-A177-3AD203B41FA5}">
                      <a16:colId xmlns:a16="http://schemas.microsoft.com/office/drawing/2014/main" val="20002"/>
                    </a:ext>
                  </a:extLst>
                </a:gridCol>
                <a:gridCol w="2377440">
                  <a:extLst>
                    <a:ext uri="{9D8B030D-6E8A-4147-A177-3AD203B41FA5}">
                      <a16:colId xmlns:a16="http://schemas.microsoft.com/office/drawing/2014/main" val="20003"/>
                    </a:ext>
                  </a:extLst>
                </a:gridCol>
                <a:gridCol w="4206240">
                  <a:extLst>
                    <a:ext uri="{9D8B030D-6E8A-4147-A177-3AD203B41FA5}">
                      <a16:colId xmlns:a16="http://schemas.microsoft.com/office/drawing/2014/main" val="20004"/>
                    </a:ext>
                  </a:extLst>
                </a:gridCol>
              </a:tblGrid>
              <a:tr h="441960">
                <a:tc>
                  <a:txBody>
                    <a:bodyPr/>
                    <a:lstStyle/>
                    <a:p>
                      <a:pPr marL="0" indent="0" algn="l">
                        <a:buNone/>
                      </a:pPr>
                      <a:r>
                        <a:rPr lang="en-US" sz="1900" b="1" dirty="0">
                          <a:solidFill>
                            <a:srgbClr val="FFFFFF"/>
                          </a:solidFill>
                          <a:latin typeface="Calibri" pitchFamily="34" charset="0"/>
                          <a:ea typeface="Calibri" pitchFamily="34" charset="-122"/>
                          <a:cs typeface="Calibri" pitchFamily="34" charset="-120"/>
                        </a:rPr>
                        <a:t>Tube size</a:t>
                      </a:r>
                      <a:endParaRPr lang="en-US" sz="1900" dirty="0">
                        <a:latin typeface="Calibri" charset="0"/>
                        <a:ea typeface="Calibri" charset="0"/>
                        <a:cs typeface="Calibri" charset="0"/>
                      </a:endParaRPr>
                    </a:p>
                  </a:txBody>
                  <a:tcPr marL="203200" marR="203200" marT="76200" marB="76200">
                    <a:lnL w="6350" cap="flat" cmpd="sng" algn="ctr">
                      <a:solidFill>
                        <a:srgbClr val="CBD5E0"/>
                      </a:solidFill>
                      <a:prstDash val="solid"/>
                      <a:round/>
                      <a:headEnd type="none" w="med" len="med"/>
                      <a:tailEnd type="none" w="med" len="med"/>
                    </a:lnL>
                    <a:lnR w="6350" cap="flat" cmpd="sng" algn="ctr">
                      <a:solidFill>
                        <a:srgbClr val="CBD5E0"/>
                      </a:solidFill>
                      <a:prstDash val="solid"/>
                      <a:round/>
                      <a:headEnd type="none" w="med" len="med"/>
                      <a:tailEnd type="none" w="med" len="med"/>
                    </a:lnR>
                    <a:lnT w="6350" cap="flat" cmpd="sng" algn="ctr">
                      <a:solidFill>
                        <a:srgbClr val="CBD5E0"/>
                      </a:solidFill>
                      <a:prstDash val="solid"/>
                      <a:round/>
                      <a:headEnd type="none" w="med" len="med"/>
                      <a:tailEnd type="none" w="med" len="med"/>
                    </a:lnT>
                    <a:lnB w="6350" cap="flat" cmpd="sng" algn="ctr">
                      <a:solidFill>
                        <a:srgbClr val="CBD5E0"/>
                      </a:solidFill>
                      <a:prstDash val="solid"/>
                      <a:round/>
                      <a:headEnd type="none" w="med" len="med"/>
                      <a:tailEnd type="none" w="med" len="med"/>
                    </a:lnB>
                    <a:solidFill>
                      <a:srgbClr val="1D9E75"/>
                    </a:solidFill>
                  </a:tcPr>
                </a:tc>
                <a:tc>
                  <a:txBody>
                    <a:bodyPr/>
                    <a:lstStyle/>
                    <a:p>
                      <a:pPr marL="0" indent="0" algn="ctr">
                        <a:buNone/>
                      </a:pPr>
                      <a:r>
                        <a:rPr lang="en-US" sz="1900" b="1" dirty="0">
                          <a:solidFill>
                            <a:srgbClr val="FFFFFF"/>
                          </a:solidFill>
                          <a:latin typeface="Calibri" pitchFamily="34" charset="0"/>
                          <a:ea typeface="Calibri" pitchFamily="34" charset="-122"/>
                          <a:cs typeface="Calibri" pitchFamily="34" charset="-120"/>
                        </a:rPr>
                        <a:t>per unit</a:t>
                      </a:r>
                      <a:endParaRPr lang="en-US" sz="1900" dirty="0">
                        <a:latin typeface="Calibri" charset="0"/>
                        <a:ea typeface="Calibri" charset="0"/>
                        <a:cs typeface="Calibri" charset="0"/>
                      </a:endParaRPr>
                    </a:p>
                  </a:txBody>
                  <a:tcPr marL="203200" marR="203200" marT="76200" marB="76200">
                    <a:lnL w="6350" cap="flat" cmpd="sng" algn="ctr">
                      <a:solidFill>
                        <a:srgbClr val="CBD5E0"/>
                      </a:solidFill>
                      <a:prstDash val="solid"/>
                      <a:round/>
                      <a:headEnd type="none" w="med" len="med"/>
                      <a:tailEnd type="none" w="med" len="med"/>
                    </a:lnL>
                    <a:lnR w="6350" cap="flat" cmpd="sng" algn="ctr">
                      <a:solidFill>
                        <a:srgbClr val="CBD5E0"/>
                      </a:solidFill>
                      <a:prstDash val="solid"/>
                      <a:round/>
                      <a:headEnd type="none" w="med" len="med"/>
                      <a:tailEnd type="none" w="med" len="med"/>
                    </a:lnR>
                    <a:lnT w="6350" cap="flat" cmpd="sng" algn="ctr">
                      <a:solidFill>
                        <a:srgbClr val="CBD5E0"/>
                      </a:solidFill>
                      <a:prstDash val="solid"/>
                      <a:round/>
                      <a:headEnd type="none" w="med" len="med"/>
                      <a:tailEnd type="none" w="med" len="med"/>
                    </a:lnT>
                    <a:lnB w="6350" cap="flat" cmpd="sng" algn="ctr">
                      <a:solidFill>
                        <a:srgbClr val="CBD5E0"/>
                      </a:solidFill>
                      <a:prstDash val="solid"/>
                      <a:round/>
                      <a:headEnd type="none" w="med" len="med"/>
                      <a:tailEnd type="none" w="med" len="med"/>
                    </a:lnB>
                    <a:solidFill>
                      <a:srgbClr val="1D9E75"/>
                    </a:solidFill>
                  </a:tcPr>
                </a:tc>
                <a:tc>
                  <a:txBody>
                    <a:bodyPr/>
                    <a:lstStyle/>
                    <a:p>
                      <a:pPr marL="0" indent="0" algn="ctr">
                        <a:buNone/>
                      </a:pPr>
                      <a:r>
                        <a:rPr lang="en-US" sz="1900" b="1" dirty="0">
                          <a:solidFill>
                            <a:srgbClr val="FFFFFF"/>
                          </a:solidFill>
                          <a:latin typeface="Calibri" pitchFamily="34" charset="0"/>
                          <a:ea typeface="Calibri" pitchFamily="34" charset="-122"/>
                          <a:cs typeface="Calibri" pitchFamily="34" charset="-120"/>
                        </a:rPr>
                        <a:t>1-unit cost</a:t>
                      </a:r>
                      <a:endParaRPr lang="en-US" sz="1900" dirty="0">
                        <a:latin typeface="Calibri" charset="0"/>
                        <a:ea typeface="Calibri" charset="0"/>
                        <a:cs typeface="Calibri" charset="0"/>
                      </a:endParaRPr>
                    </a:p>
                  </a:txBody>
                  <a:tcPr marL="203200" marR="203200" marT="76200" marB="76200">
                    <a:lnL w="6350" cap="flat" cmpd="sng" algn="ctr">
                      <a:solidFill>
                        <a:srgbClr val="CBD5E0"/>
                      </a:solidFill>
                      <a:prstDash val="solid"/>
                      <a:round/>
                      <a:headEnd type="none" w="med" len="med"/>
                      <a:tailEnd type="none" w="med" len="med"/>
                    </a:lnL>
                    <a:lnR w="6350" cap="flat" cmpd="sng" algn="ctr">
                      <a:solidFill>
                        <a:srgbClr val="CBD5E0"/>
                      </a:solidFill>
                      <a:prstDash val="solid"/>
                      <a:round/>
                      <a:headEnd type="none" w="med" len="med"/>
                      <a:tailEnd type="none" w="med" len="med"/>
                    </a:lnR>
                    <a:lnT w="6350" cap="flat" cmpd="sng" algn="ctr">
                      <a:solidFill>
                        <a:srgbClr val="CBD5E0"/>
                      </a:solidFill>
                      <a:prstDash val="solid"/>
                      <a:round/>
                      <a:headEnd type="none" w="med" len="med"/>
                      <a:tailEnd type="none" w="med" len="med"/>
                    </a:lnT>
                    <a:lnB w="6350" cap="flat" cmpd="sng" algn="ctr">
                      <a:solidFill>
                        <a:srgbClr val="CBD5E0"/>
                      </a:solidFill>
                      <a:prstDash val="solid"/>
                      <a:round/>
                      <a:headEnd type="none" w="med" len="med"/>
                      <a:tailEnd type="none" w="med" len="med"/>
                    </a:lnB>
                    <a:solidFill>
                      <a:srgbClr val="1D9E75"/>
                    </a:solidFill>
                  </a:tcPr>
                </a:tc>
                <a:tc>
                  <a:txBody>
                    <a:bodyPr/>
                    <a:lstStyle/>
                    <a:p>
                      <a:pPr marL="0" indent="0" algn="ctr">
                        <a:buNone/>
                      </a:pPr>
                      <a:r>
                        <a:rPr lang="en-US" sz="1900" b="1" dirty="0">
                          <a:solidFill>
                            <a:srgbClr val="FFFFFF"/>
                          </a:solidFill>
                          <a:latin typeface="Calibri" pitchFamily="34" charset="0"/>
                          <a:ea typeface="Calibri" pitchFamily="34" charset="-122"/>
                          <a:cs typeface="Calibri" pitchFamily="34" charset="-120"/>
                        </a:rPr>
                        <a:t>× 3 units</a:t>
                      </a:r>
                      <a:endParaRPr lang="en-US" sz="1900" dirty="0">
                        <a:latin typeface="Calibri" charset="0"/>
                        <a:ea typeface="Calibri" charset="0"/>
                        <a:cs typeface="Calibri" charset="0"/>
                      </a:endParaRPr>
                    </a:p>
                  </a:txBody>
                  <a:tcPr marL="203200" marR="203200" marT="76200" marB="76200">
                    <a:lnL w="6350" cap="flat" cmpd="sng" algn="ctr">
                      <a:solidFill>
                        <a:srgbClr val="CBD5E0"/>
                      </a:solidFill>
                      <a:prstDash val="solid"/>
                      <a:round/>
                      <a:headEnd type="none" w="med" len="med"/>
                      <a:tailEnd type="none" w="med" len="med"/>
                    </a:lnL>
                    <a:lnR w="6350" cap="flat" cmpd="sng" algn="ctr">
                      <a:solidFill>
                        <a:srgbClr val="CBD5E0"/>
                      </a:solidFill>
                      <a:prstDash val="solid"/>
                      <a:round/>
                      <a:headEnd type="none" w="med" len="med"/>
                      <a:tailEnd type="none" w="med" len="med"/>
                    </a:lnR>
                    <a:lnT w="6350" cap="flat" cmpd="sng" algn="ctr">
                      <a:solidFill>
                        <a:srgbClr val="CBD5E0"/>
                      </a:solidFill>
                      <a:prstDash val="solid"/>
                      <a:round/>
                      <a:headEnd type="none" w="med" len="med"/>
                      <a:tailEnd type="none" w="med" len="med"/>
                    </a:lnT>
                    <a:lnB w="6350" cap="flat" cmpd="sng" algn="ctr">
                      <a:solidFill>
                        <a:srgbClr val="CBD5E0"/>
                      </a:solidFill>
                      <a:prstDash val="solid"/>
                      <a:round/>
                      <a:headEnd type="none" w="med" len="med"/>
                      <a:tailEnd type="none" w="med" len="med"/>
                    </a:lnB>
                    <a:solidFill>
                      <a:srgbClr val="1D9E75"/>
                    </a:solidFill>
                  </a:tcPr>
                </a:tc>
                <a:tc>
                  <a:txBody>
                    <a:bodyPr/>
                    <a:lstStyle/>
                    <a:p>
                      <a:pPr marL="0" indent="0" algn="ctr">
                        <a:buNone/>
                      </a:pPr>
                      <a:r>
                        <a:rPr lang="en-US" sz="1900" b="1" dirty="0">
                          <a:solidFill>
                            <a:srgbClr val="FFFFFF"/>
                          </a:solidFill>
                          <a:latin typeface="Calibri" pitchFamily="34" charset="0"/>
                          <a:ea typeface="Calibri" pitchFamily="34" charset="-122"/>
                          <a:cs typeface="Calibri" pitchFamily="34" charset="-120"/>
                        </a:rPr>
                        <a:t>3-unit cost</a:t>
                      </a:r>
                      <a:endParaRPr lang="en-US" sz="1900" dirty="0">
                        <a:latin typeface="Calibri" charset="0"/>
                        <a:ea typeface="Calibri" charset="0"/>
                        <a:cs typeface="Calibri" charset="0"/>
                      </a:endParaRPr>
                    </a:p>
                  </a:txBody>
                  <a:tcPr marL="203200" marR="203200" marT="76200" marB="76200">
                    <a:lnL w="6350" cap="flat" cmpd="sng" algn="ctr">
                      <a:solidFill>
                        <a:srgbClr val="CBD5E0"/>
                      </a:solidFill>
                      <a:prstDash val="solid"/>
                      <a:round/>
                      <a:headEnd type="none" w="med" len="med"/>
                      <a:tailEnd type="none" w="med" len="med"/>
                    </a:lnL>
                    <a:lnR w="6350" cap="flat" cmpd="sng" algn="ctr">
                      <a:solidFill>
                        <a:srgbClr val="CBD5E0"/>
                      </a:solidFill>
                      <a:prstDash val="solid"/>
                      <a:round/>
                      <a:headEnd type="none" w="med" len="med"/>
                      <a:tailEnd type="none" w="med" len="med"/>
                    </a:lnR>
                    <a:lnT w="6350" cap="flat" cmpd="sng" algn="ctr">
                      <a:solidFill>
                        <a:srgbClr val="CBD5E0"/>
                      </a:solidFill>
                      <a:prstDash val="solid"/>
                      <a:round/>
                      <a:headEnd type="none" w="med" len="med"/>
                      <a:tailEnd type="none" w="med" len="med"/>
                    </a:lnT>
                    <a:lnB w="6350" cap="flat" cmpd="sng" algn="ctr">
                      <a:solidFill>
                        <a:srgbClr val="CBD5E0"/>
                      </a:solidFill>
                      <a:prstDash val="solid"/>
                      <a:round/>
                      <a:headEnd type="none" w="med" len="med"/>
                      <a:tailEnd type="none" w="med" len="med"/>
                    </a:lnB>
                    <a:solidFill>
                      <a:srgbClr val="1D9E75"/>
                    </a:solidFill>
                  </a:tcPr>
                </a:tc>
                <a:extLst>
                  <a:ext uri="{0D108BD9-81ED-4DB2-BD59-A6C34878D82A}">
                    <a16:rowId xmlns:a16="http://schemas.microsoft.com/office/drawing/2014/main" val="10000"/>
                  </a:ext>
                </a:extLst>
              </a:tr>
              <a:tr h="441960">
                <a:tc>
                  <a:txBody>
                    <a:bodyPr/>
                    <a:lstStyle/>
                    <a:p>
                      <a:pPr marL="0" indent="0" algn="l">
                        <a:buNone/>
                      </a:pPr>
                      <a:r>
                        <a:rPr lang="en-US" sz="1900" dirty="0">
                          <a:solidFill>
                            <a:srgbClr val="1E293B"/>
                          </a:solidFill>
                          <a:latin typeface="Calibri" pitchFamily="34" charset="0"/>
                          <a:ea typeface="Calibri" pitchFamily="34" charset="-122"/>
                          <a:cs typeface="Calibri" pitchFamily="34" charset="-120"/>
                        </a:rPr>
                        <a:t>3 × 3 ft</a:t>
                      </a:r>
                      <a:endParaRPr lang="en-US" sz="1900" dirty="0">
                        <a:latin typeface="Calibri" charset="0"/>
                        <a:ea typeface="Calibri" charset="0"/>
                        <a:cs typeface="Calibri" charset="0"/>
                      </a:endParaRPr>
                    </a:p>
                  </a:txBody>
                  <a:tcPr marL="203200" marR="203200" marT="76200" marB="76200">
                    <a:lnL w="6350" cap="flat" cmpd="sng" algn="ctr">
                      <a:solidFill>
                        <a:srgbClr val="CBD5E0"/>
                      </a:solidFill>
                      <a:prstDash val="solid"/>
                      <a:round/>
                      <a:headEnd type="none" w="med" len="med"/>
                      <a:tailEnd type="none" w="med" len="med"/>
                    </a:lnL>
                    <a:lnR w="6350" cap="flat" cmpd="sng" algn="ctr">
                      <a:solidFill>
                        <a:srgbClr val="CBD5E0"/>
                      </a:solidFill>
                      <a:prstDash val="solid"/>
                      <a:round/>
                      <a:headEnd type="none" w="med" len="med"/>
                      <a:tailEnd type="none" w="med" len="med"/>
                    </a:lnR>
                    <a:lnT w="6350" cap="flat" cmpd="sng" algn="ctr">
                      <a:solidFill>
                        <a:srgbClr val="CBD5E0"/>
                      </a:solidFill>
                      <a:prstDash val="solid"/>
                      <a:round/>
                      <a:headEnd type="none" w="med" len="med"/>
                      <a:tailEnd type="none" w="med" len="med"/>
                    </a:lnT>
                    <a:lnB w="6350" cap="flat" cmpd="sng" algn="ctr">
                      <a:solidFill>
                        <a:srgbClr val="CBD5E0"/>
                      </a:solidFill>
                      <a:prstDash val="solid"/>
                      <a:round/>
                      <a:headEnd type="none" w="med" len="med"/>
                      <a:tailEnd type="none" w="med" len="med"/>
                    </a:lnB>
                    <a:solidFill>
                      <a:srgbClr val="E8F8F2"/>
                    </a:solidFill>
                  </a:tcPr>
                </a:tc>
                <a:tc>
                  <a:txBody>
                    <a:bodyPr/>
                    <a:lstStyle/>
                    <a:p>
                      <a:pPr marL="0" indent="0" algn="ctr">
                        <a:buNone/>
                      </a:pPr>
                      <a:r>
                        <a:rPr lang="en-US" sz="1900" dirty="0">
                          <a:solidFill>
                            <a:srgbClr val="1E293B"/>
                          </a:solidFill>
                          <a:latin typeface="Calibri" pitchFamily="34" charset="0"/>
                          <a:ea typeface="Calibri" pitchFamily="34" charset="-122"/>
                          <a:cs typeface="Calibri" pitchFamily="34" charset="-120"/>
                        </a:rPr>
                        <a:t>9</a:t>
                      </a:r>
                      <a:endParaRPr lang="en-US" sz="1900" dirty="0">
                        <a:latin typeface="Calibri" charset="0"/>
                        <a:ea typeface="Calibri" charset="0"/>
                        <a:cs typeface="Calibri" charset="0"/>
                      </a:endParaRPr>
                    </a:p>
                  </a:txBody>
                  <a:tcPr marL="203200" marR="203200" marT="76200" marB="76200">
                    <a:lnL w="6350" cap="flat" cmpd="sng" algn="ctr">
                      <a:solidFill>
                        <a:srgbClr val="CBD5E0"/>
                      </a:solidFill>
                      <a:prstDash val="solid"/>
                      <a:round/>
                      <a:headEnd type="none" w="med" len="med"/>
                      <a:tailEnd type="none" w="med" len="med"/>
                    </a:lnL>
                    <a:lnR w="6350" cap="flat" cmpd="sng" algn="ctr">
                      <a:solidFill>
                        <a:srgbClr val="CBD5E0"/>
                      </a:solidFill>
                      <a:prstDash val="solid"/>
                      <a:round/>
                      <a:headEnd type="none" w="med" len="med"/>
                      <a:tailEnd type="none" w="med" len="med"/>
                    </a:lnR>
                    <a:lnT w="6350" cap="flat" cmpd="sng" algn="ctr">
                      <a:solidFill>
                        <a:srgbClr val="CBD5E0"/>
                      </a:solidFill>
                      <a:prstDash val="solid"/>
                      <a:round/>
                      <a:headEnd type="none" w="med" len="med"/>
                      <a:tailEnd type="none" w="med" len="med"/>
                    </a:lnT>
                    <a:lnB w="6350" cap="flat" cmpd="sng" algn="ctr">
                      <a:solidFill>
                        <a:srgbClr val="CBD5E0"/>
                      </a:solidFill>
                      <a:prstDash val="solid"/>
                      <a:round/>
                      <a:headEnd type="none" w="med" len="med"/>
                      <a:tailEnd type="none" w="med" len="med"/>
                    </a:lnB>
                    <a:solidFill>
                      <a:srgbClr val="E8F8F2"/>
                    </a:solidFill>
                  </a:tcPr>
                </a:tc>
                <a:tc>
                  <a:txBody>
                    <a:bodyPr/>
                    <a:lstStyle/>
                    <a:p>
                      <a:pPr marL="0" indent="0" algn="ctr">
                        <a:buNone/>
                      </a:pPr>
                      <a:endParaRPr lang="en-US" sz="1900" dirty="0">
                        <a:latin typeface="Calibri" charset="0"/>
                        <a:ea typeface="Calibri" charset="0"/>
                        <a:cs typeface="Calibri" charset="0"/>
                      </a:endParaRPr>
                    </a:p>
                  </a:txBody>
                  <a:tcPr marL="203200" marR="203200" marT="76200" marB="76200">
                    <a:lnL w="6350" cap="flat" cmpd="sng" algn="ctr">
                      <a:solidFill>
                        <a:srgbClr val="CBD5E0"/>
                      </a:solidFill>
                      <a:prstDash val="solid"/>
                      <a:round/>
                      <a:headEnd type="none" w="med" len="med"/>
                      <a:tailEnd type="none" w="med" len="med"/>
                    </a:lnL>
                    <a:lnR w="6350" cap="flat" cmpd="sng" algn="ctr">
                      <a:solidFill>
                        <a:srgbClr val="CBD5E0"/>
                      </a:solidFill>
                      <a:prstDash val="solid"/>
                      <a:round/>
                      <a:headEnd type="none" w="med" len="med"/>
                      <a:tailEnd type="none" w="med" len="med"/>
                    </a:lnR>
                    <a:lnT w="6350" cap="flat" cmpd="sng" algn="ctr">
                      <a:solidFill>
                        <a:srgbClr val="CBD5E0"/>
                      </a:solidFill>
                      <a:prstDash val="solid"/>
                      <a:round/>
                      <a:headEnd type="none" w="med" len="med"/>
                      <a:tailEnd type="none" w="med" len="med"/>
                    </a:lnT>
                    <a:lnB w="6350" cap="flat" cmpd="sng" algn="ctr">
                      <a:solidFill>
                        <a:srgbClr val="CBD5E0"/>
                      </a:solidFill>
                      <a:prstDash val="solid"/>
                      <a:round/>
                      <a:headEnd type="none" w="med" len="med"/>
                      <a:tailEnd type="none" w="med" len="med"/>
                    </a:lnB>
                    <a:solidFill>
                      <a:srgbClr val="E8F8F2"/>
                    </a:solidFill>
                  </a:tcPr>
                </a:tc>
                <a:tc>
                  <a:txBody>
                    <a:bodyPr/>
                    <a:lstStyle/>
                    <a:p>
                      <a:pPr marL="0" indent="0" algn="ctr">
                        <a:buNone/>
                      </a:pPr>
                      <a:r>
                        <a:rPr lang="en-US" sz="1900" dirty="0">
                          <a:solidFill>
                            <a:srgbClr val="1E293B"/>
                          </a:solidFill>
                          <a:latin typeface="Calibri" pitchFamily="34" charset="0"/>
                          <a:ea typeface="Calibri" pitchFamily="34" charset="-122"/>
                          <a:cs typeface="Calibri" pitchFamily="34" charset="-120"/>
                        </a:rPr>
                        <a:t>27</a:t>
                      </a:r>
                      <a:endParaRPr lang="en-US" sz="1900" dirty="0">
                        <a:latin typeface="Calibri" charset="0"/>
                        <a:ea typeface="Calibri" charset="0"/>
                        <a:cs typeface="Calibri" charset="0"/>
                      </a:endParaRPr>
                    </a:p>
                  </a:txBody>
                  <a:tcPr marL="203200" marR="203200" marT="76200" marB="76200">
                    <a:lnL w="6350" cap="flat" cmpd="sng" algn="ctr">
                      <a:solidFill>
                        <a:srgbClr val="CBD5E0"/>
                      </a:solidFill>
                      <a:prstDash val="solid"/>
                      <a:round/>
                      <a:headEnd type="none" w="med" len="med"/>
                      <a:tailEnd type="none" w="med" len="med"/>
                    </a:lnL>
                    <a:lnR w="6350" cap="flat" cmpd="sng" algn="ctr">
                      <a:solidFill>
                        <a:srgbClr val="CBD5E0"/>
                      </a:solidFill>
                      <a:prstDash val="solid"/>
                      <a:round/>
                      <a:headEnd type="none" w="med" len="med"/>
                      <a:tailEnd type="none" w="med" len="med"/>
                    </a:lnR>
                    <a:lnT w="6350" cap="flat" cmpd="sng" algn="ctr">
                      <a:solidFill>
                        <a:srgbClr val="CBD5E0"/>
                      </a:solidFill>
                      <a:prstDash val="solid"/>
                      <a:round/>
                      <a:headEnd type="none" w="med" len="med"/>
                      <a:tailEnd type="none" w="med" len="med"/>
                    </a:lnT>
                    <a:lnB w="6350" cap="flat" cmpd="sng" algn="ctr">
                      <a:solidFill>
                        <a:srgbClr val="CBD5E0"/>
                      </a:solidFill>
                      <a:prstDash val="solid"/>
                      <a:round/>
                      <a:headEnd type="none" w="med" len="med"/>
                      <a:tailEnd type="none" w="med" len="med"/>
                    </a:lnB>
                    <a:solidFill>
                      <a:srgbClr val="E8F8F2"/>
                    </a:solidFill>
                  </a:tcPr>
                </a:tc>
                <a:tc>
                  <a:txBody>
                    <a:bodyPr/>
                    <a:lstStyle/>
                    <a:p>
                      <a:pPr marL="0" indent="0" algn="ctr">
                        <a:buNone/>
                      </a:pPr>
                      <a:endParaRPr lang="en-US" sz="1900" dirty="0">
                        <a:latin typeface="Calibri" charset="0"/>
                        <a:ea typeface="Calibri" charset="0"/>
                        <a:cs typeface="Calibri" charset="0"/>
                      </a:endParaRPr>
                    </a:p>
                  </a:txBody>
                  <a:tcPr marL="203200" marR="203200" marT="76200" marB="76200">
                    <a:lnL w="6350" cap="flat" cmpd="sng" algn="ctr">
                      <a:solidFill>
                        <a:srgbClr val="CBD5E0"/>
                      </a:solidFill>
                      <a:prstDash val="solid"/>
                      <a:round/>
                      <a:headEnd type="none" w="med" len="med"/>
                      <a:tailEnd type="none" w="med" len="med"/>
                    </a:lnL>
                    <a:lnR w="6350" cap="flat" cmpd="sng" algn="ctr">
                      <a:solidFill>
                        <a:srgbClr val="CBD5E0"/>
                      </a:solidFill>
                      <a:prstDash val="solid"/>
                      <a:round/>
                      <a:headEnd type="none" w="med" len="med"/>
                      <a:tailEnd type="none" w="med" len="med"/>
                    </a:lnR>
                    <a:lnT w="6350" cap="flat" cmpd="sng" algn="ctr">
                      <a:solidFill>
                        <a:srgbClr val="CBD5E0"/>
                      </a:solidFill>
                      <a:prstDash val="solid"/>
                      <a:round/>
                      <a:headEnd type="none" w="med" len="med"/>
                      <a:tailEnd type="none" w="med" len="med"/>
                    </a:lnT>
                    <a:lnB w="6350" cap="flat" cmpd="sng" algn="ctr">
                      <a:solidFill>
                        <a:srgbClr val="CBD5E0"/>
                      </a:solidFill>
                      <a:prstDash val="solid"/>
                      <a:round/>
                      <a:headEnd type="none" w="med" len="med"/>
                      <a:tailEnd type="none" w="med" len="med"/>
                    </a:lnB>
                    <a:solidFill>
                      <a:srgbClr val="E8F8F2"/>
                    </a:solidFill>
                  </a:tcPr>
                </a:tc>
                <a:extLst>
                  <a:ext uri="{0D108BD9-81ED-4DB2-BD59-A6C34878D82A}">
                    <a16:rowId xmlns:a16="http://schemas.microsoft.com/office/drawing/2014/main" val="10001"/>
                  </a:ext>
                </a:extLst>
              </a:tr>
              <a:tr h="441960">
                <a:tc>
                  <a:txBody>
                    <a:bodyPr/>
                    <a:lstStyle/>
                    <a:p>
                      <a:pPr marL="0" indent="0" algn="l">
                        <a:buNone/>
                      </a:pPr>
                      <a:r>
                        <a:rPr lang="en-US" sz="1900" dirty="0">
                          <a:solidFill>
                            <a:srgbClr val="1E293B"/>
                          </a:solidFill>
                          <a:latin typeface="Calibri" pitchFamily="34" charset="0"/>
                          <a:ea typeface="Calibri" pitchFamily="34" charset="-122"/>
                          <a:cs typeface="Calibri" pitchFamily="34" charset="-120"/>
                        </a:rPr>
                        <a:t>5 × 4 ft</a:t>
                      </a:r>
                      <a:endParaRPr lang="en-US" sz="1900" dirty="0">
                        <a:latin typeface="Calibri" charset="0"/>
                        <a:ea typeface="Calibri" charset="0"/>
                        <a:cs typeface="Calibri" charset="0"/>
                      </a:endParaRPr>
                    </a:p>
                  </a:txBody>
                  <a:tcPr marL="203200" marR="203200" marT="76200" marB="76200">
                    <a:lnL w="6350" cap="flat" cmpd="sng" algn="ctr">
                      <a:solidFill>
                        <a:srgbClr val="CBD5E0"/>
                      </a:solidFill>
                      <a:prstDash val="solid"/>
                      <a:round/>
                      <a:headEnd type="none" w="med" len="med"/>
                      <a:tailEnd type="none" w="med" len="med"/>
                    </a:lnL>
                    <a:lnR w="6350" cap="flat" cmpd="sng" algn="ctr">
                      <a:solidFill>
                        <a:srgbClr val="CBD5E0"/>
                      </a:solidFill>
                      <a:prstDash val="solid"/>
                      <a:round/>
                      <a:headEnd type="none" w="med" len="med"/>
                      <a:tailEnd type="none" w="med" len="med"/>
                    </a:lnR>
                    <a:lnT w="6350" cap="flat" cmpd="sng" algn="ctr">
                      <a:solidFill>
                        <a:srgbClr val="CBD5E0"/>
                      </a:solidFill>
                      <a:prstDash val="solid"/>
                      <a:round/>
                      <a:headEnd type="none" w="med" len="med"/>
                      <a:tailEnd type="none" w="med" len="med"/>
                    </a:lnT>
                    <a:lnB w="6350" cap="flat" cmpd="sng" algn="ctr">
                      <a:solidFill>
                        <a:srgbClr val="CBD5E0"/>
                      </a:solidFill>
                      <a:prstDash val="solid"/>
                      <a:round/>
                      <a:headEnd type="none" w="med" len="med"/>
                      <a:tailEnd type="none" w="med" len="med"/>
                    </a:lnB>
                    <a:solidFill>
                      <a:srgbClr val="D1F1E6"/>
                    </a:solidFill>
                  </a:tcPr>
                </a:tc>
                <a:tc>
                  <a:txBody>
                    <a:bodyPr/>
                    <a:lstStyle/>
                    <a:p>
                      <a:pPr marL="0" indent="0" algn="ctr">
                        <a:buNone/>
                      </a:pPr>
                      <a:r>
                        <a:rPr lang="en-US" sz="1900" dirty="0">
                          <a:solidFill>
                            <a:srgbClr val="1E293B"/>
                          </a:solidFill>
                          <a:latin typeface="Calibri" pitchFamily="34" charset="0"/>
                          <a:ea typeface="Calibri" pitchFamily="34" charset="-122"/>
                          <a:cs typeface="Calibri" pitchFamily="34" charset="-120"/>
                        </a:rPr>
                        <a:t>20</a:t>
                      </a:r>
                      <a:endParaRPr lang="en-US" sz="1900" dirty="0">
                        <a:latin typeface="Calibri" charset="0"/>
                        <a:ea typeface="Calibri" charset="0"/>
                        <a:cs typeface="Calibri" charset="0"/>
                      </a:endParaRPr>
                    </a:p>
                  </a:txBody>
                  <a:tcPr marL="203200" marR="203200" marT="76200" marB="76200">
                    <a:lnL w="6350" cap="flat" cmpd="sng" algn="ctr">
                      <a:solidFill>
                        <a:srgbClr val="CBD5E0"/>
                      </a:solidFill>
                      <a:prstDash val="solid"/>
                      <a:round/>
                      <a:headEnd type="none" w="med" len="med"/>
                      <a:tailEnd type="none" w="med" len="med"/>
                    </a:lnL>
                    <a:lnR w="6350" cap="flat" cmpd="sng" algn="ctr">
                      <a:solidFill>
                        <a:srgbClr val="CBD5E0"/>
                      </a:solidFill>
                      <a:prstDash val="solid"/>
                      <a:round/>
                      <a:headEnd type="none" w="med" len="med"/>
                      <a:tailEnd type="none" w="med" len="med"/>
                    </a:lnR>
                    <a:lnT w="6350" cap="flat" cmpd="sng" algn="ctr">
                      <a:solidFill>
                        <a:srgbClr val="CBD5E0"/>
                      </a:solidFill>
                      <a:prstDash val="solid"/>
                      <a:round/>
                      <a:headEnd type="none" w="med" len="med"/>
                      <a:tailEnd type="none" w="med" len="med"/>
                    </a:lnT>
                    <a:lnB w="6350" cap="flat" cmpd="sng" algn="ctr">
                      <a:solidFill>
                        <a:srgbClr val="CBD5E0"/>
                      </a:solidFill>
                      <a:prstDash val="solid"/>
                      <a:round/>
                      <a:headEnd type="none" w="med" len="med"/>
                      <a:tailEnd type="none" w="med" len="med"/>
                    </a:lnB>
                    <a:solidFill>
                      <a:srgbClr val="D1F1E6"/>
                    </a:solidFill>
                  </a:tcPr>
                </a:tc>
                <a:tc>
                  <a:txBody>
                    <a:bodyPr/>
                    <a:lstStyle/>
                    <a:p>
                      <a:pPr marL="0" indent="0" algn="ctr">
                        <a:buNone/>
                      </a:pPr>
                      <a:endParaRPr lang="en-US" sz="1900" dirty="0">
                        <a:latin typeface="Calibri" charset="0"/>
                        <a:ea typeface="Calibri" charset="0"/>
                        <a:cs typeface="Calibri" charset="0"/>
                      </a:endParaRPr>
                    </a:p>
                  </a:txBody>
                  <a:tcPr marL="203200" marR="203200" marT="76200" marB="76200">
                    <a:lnL w="6350" cap="flat" cmpd="sng" algn="ctr">
                      <a:solidFill>
                        <a:srgbClr val="CBD5E0"/>
                      </a:solidFill>
                      <a:prstDash val="solid"/>
                      <a:round/>
                      <a:headEnd type="none" w="med" len="med"/>
                      <a:tailEnd type="none" w="med" len="med"/>
                    </a:lnL>
                    <a:lnR w="6350" cap="flat" cmpd="sng" algn="ctr">
                      <a:solidFill>
                        <a:srgbClr val="CBD5E0"/>
                      </a:solidFill>
                      <a:prstDash val="solid"/>
                      <a:round/>
                      <a:headEnd type="none" w="med" len="med"/>
                      <a:tailEnd type="none" w="med" len="med"/>
                    </a:lnR>
                    <a:lnT w="6350" cap="flat" cmpd="sng" algn="ctr">
                      <a:solidFill>
                        <a:srgbClr val="CBD5E0"/>
                      </a:solidFill>
                      <a:prstDash val="solid"/>
                      <a:round/>
                      <a:headEnd type="none" w="med" len="med"/>
                      <a:tailEnd type="none" w="med" len="med"/>
                    </a:lnT>
                    <a:lnB w="6350" cap="flat" cmpd="sng" algn="ctr">
                      <a:solidFill>
                        <a:srgbClr val="CBD5E0"/>
                      </a:solidFill>
                      <a:prstDash val="solid"/>
                      <a:round/>
                      <a:headEnd type="none" w="med" len="med"/>
                      <a:tailEnd type="none" w="med" len="med"/>
                    </a:lnB>
                    <a:solidFill>
                      <a:srgbClr val="D1F1E6"/>
                    </a:solidFill>
                  </a:tcPr>
                </a:tc>
                <a:tc>
                  <a:txBody>
                    <a:bodyPr/>
                    <a:lstStyle/>
                    <a:p>
                      <a:pPr marL="0" indent="0" algn="ctr">
                        <a:buNone/>
                      </a:pPr>
                      <a:r>
                        <a:rPr lang="en-US" sz="1900" dirty="0">
                          <a:solidFill>
                            <a:srgbClr val="1E293B"/>
                          </a:solidFill>
                          <a:latin typeface="Calibri" pitchFamily="34" charset="0"/>
                          <a:ea typeface="Calibri" pitchFamily="34" charset="-122"/>
                          <a:cs typeface="Calibri" pitchFamily="34" charset="-120"/>
                        </a:rPr>
                        <a:t>60</a:t>
                      </a:r>
                      <a:endParaRPr lang="en-US" sz="1900" dirty="0">
                        <a:latin typeface="Calibri" charset="0"/>
                        <a:ea typeface="Calibri" charset="0"/>
                        <a:cs typeface="Calibri" charset="0"/>
                      </a:endParaRPr>
                    </a:p>
                  </a:txBody>
                  <a:tcPr marL="203200" marR="203200" marT="76200" marB="76200">
                    <a:lnL w="6350" cap="flat" cmpd="sng" algn="ctr">
                      <a:solidFill>
                        <a:srgbClr val="CBD5E0"/>
                      </a:solidFill>
                      <a:prstDash val="solid"/>
                      <a:round/>
                      <a:headEnd type="none" w="med" len="med"/>
                      <a:tailEnd type="none" w="med" len="med"/>
                    </a:lnL>
                    <a:lnR w="6350" cap="flat" cmpd="sng" algn="ctr">
                      <a:solidFill>
                        <a:srgbClr val="CBD5E0"/>
                      </a:solidFill>
                      <a:prstDash val="solid"/>
                      <a:round/>
                      <a:headEnd type="none" w="med" len="med"/>
                      <a:tailEnd type="none" w="med" len="med"/>
                    </a:lnR>
                    <a:lnT w="6350" cap="flat" cmpd="sng" algn="ctr">
                      <a:solidFill>
                        <a:srgbClr val="CBD5E0"/>
                      </a:solidFill>
                      <a:prstDash val="solid"/>
                      <a:round/>
                      <a:headEnd type="none" w="med" len="med"/>
                      <a:tailEnd type="none" w="med" len="med"/>
                    </a:lnT>
                    <a:lnB w="6350" cap="flat" cmpd="sng" algn="ctr">
                      <a:solidFill>
                        <a:srgbClr val="CBD5E0"/>
                      </a:solidFill>
                      <a:prstDash val="solid"/>
                      <a:round/>
                      <a:headEnd type="none" w="med" len="med"/>
                      <a:tailEnd type="none" w="med" len="med"/>
                    </a:lnB>
                    <a:solidFill>
                      <a:srgbClr val="D1F1E6"/>
                    </a:solidFill>
                  </a:tcPr>
                </a:tc>
                <a:tc>
                  <a:txBody>
                    <a:bodyPr/>
                    <a:lstStyle/>
                    <a:p>
                      <a:pPr marL="0" indent="0" algn="ctr">
                        <a:buNone/>
                      </a:pPr>
                      <a:endParaRPr lang="en-US" sz="1900" dirty="0">
                        <a:latin typeface="Calibri" charset="0"/>
                        <a:ea typeface="Calibri" charset="0"/>
                        <a:cs typeface="Calibri" charset="0"/>
                      </a:endParaRPr>
                    </a:p>
                  </a:txBody>
                  <a:tcPr marL="203200" marR="203200" marT="76200" marB="76200">
                    <a:lnL w="6350" cap="flat" cmpd="sng" algn="ctr">
                      <a:solidFill>
                        <a:srgbClr val="CBD5E0"/>
                      </a:solidFill>
                      <a:prstDash val="solid"/>
                      <a:round/>
                      <a:headEnd type="none" w="med" len="med"/>
                      <a:tailEnd type="none" w="med" len="med"/>
                    </a:lnL>
                    <a:lnR w="6350" cap="flat" cmpd="sng" algn="ctr">
                      <a:solidFill>
                        <a:srgbClr val="CBD5E0"/>
                      </a:solidFill>
                      <a:prstDash val="solid"/>
                      <a:round/>
                      <a:headEnd type="none" w="med" len="med"/>
                      <a:tailEnd type="none" w="med" len="med"/>
                    </a:lnR>
                    <a:lnT w="6350" cap="flat" cmpd="sng" algn="ctr">
                      <a:solidFill>
                        <a:srgbClr val="CBD5E0"/>
                      </a:solidFill>
                      <a:prstDash val="solid"/>
                      <a:round/>
                      <a:headEnd type="none" w="med" len="med"/>
                      <a:tailEnd type="none" w="med" len="med"/>
                    </a:lnT>
                    <a:lnB w="6350" cap="flat" cmpd="sng" algn="ctr">
                      <a:solidFill>
                        <a:srgbClr val="CBD5E0"/>
                      </a:solidFill>
                      <a:prstDash val="solid"/>
                      <a:round/>
                      <a:headEnd type="none" w="med" len="med"/>
                      <a:tailEnd type="none" w="med" len="med"/>
                    </a:lnB>
                    <a:solidFill>
                      <a:srgbClr val="D1F1E6"/>
                    </a:solidFill>
                  </a:tcPr>
                </a:tc>
                <a:extLst>
                  <a:ext uri="{0D108BD9-81ED-4DB2-BD59-A6C34878D82A}">
                    <a16:rowId xmlns:a16="http://schemas.microsoft.com/office/drawing/2014/main" val="10002"/>
                  </a:ext>
                </a:extLst>
              </a:tr>
              <a:tr h="441960">
                <a:tc>
                  <a:txBody>
                    <a:bodyPr/>
                    <a:lstStyle/>
                    <a:p>
                      <a:pPr marL="0" indent="0" algn="l">
                        <a:buNone/>
                      </a:pPr>
                      <a:r>
                        <a:rPr lang="en-US" sz="1900" dirty="0">
                          <a:solidFill>
                            <a:srgbClr val="1E293B"/>
                          </a:solidFill>
                          <a:latin typeface="Calibri" pitchFamily="34" charset="0"/>
                          <a:ea typeface="Calibri" pitchFamily="34" charset="-122"/>
                          <a:cs typeface="Calibri" pitchFamily="34" charset="-120"/>
                        </a:rPr>
                        <a:t>3 × 6 ft</a:t>
                      </a:r>
                      <a:endParaRPr lang="en-US" sz="1900" dirty="0">
                        <a:latin typeface="Calibri" charset="0"/>
                        <a:ea typeface="Calibri" charset="0"/>
                        <a:cs typeface="Calibri" charset="0"/>
                      </a:endParaRPr>
                    </a:p>
                  </a:txBody>
                  <a:tcPr marL="203200" marR="203200" marT="76200" marB="76200">
                    <a:lnL w="6350" cap="flat" cmpd="sng" algn="ctr">
                      <a:solidFill>
                        <a:srgbClr val="CBD5E0"/>
                      </a:solidFill>
                      <a:prstDash val="solid"/>
                      <a:round/>
                      <a:headEnd type="none" w="med" len="med"/>
                      <a:tailEnd type="none" w="med" len="med"/>
                    </a:lnL>
                    <a:lnR w="6350" cap="flat" cmpd="sng" algn="ctr">
                      <a:solidFill>
                        <a:srgbClr val="CBD5E0"/>
                      </a:solidFill>
                      <a:prstDash val="solid"/>
                      <a:round/>
                      <a:headEnd type="none" w="med" len="med"/>
                      <a:tailEnd type="none" w="med" len="med"/>
                    </a:lnR>
                    <a:lnT w="6350" cap="flat" cmpd="sng" algn="ctr">
                      <a:solidFill>
                        <a:srgbClr val="CBD5E0"/>
                      </a:solidFill>
                      <a:prstDash val="solid"/>
                      <a:round/>
                      <a:headEnd type="none" w="med" len="med"/>
                      <a:tailEnd type="none" w="med" len="med"/>
                    </a:lnT>
                    <a:lnB w="6350" cap="flat" cmpd="sng" algn="ctr">
                      <a:solidFill>
                        <a:srgbClr val="CBD5E0"/>
                      </a:solidFill>
                      <a:prstDash val="solid"/>
                      <a:round/>
                      <a:headEnd type="none" w="med" len="med"/>
                      <a:tailEnd type="none" w="med" len="med"/>
                    </a:lnB>
                    <a:solidFill>
                      <a:srgbClr val="E8F8F2"/>
                    </a:solidFill>
                  </a:tcPr>
                </a:tc>
                <a:tc>
                  <a:txBody>
                    <a:bodyPr/>
                    <a:lstStyle/>
                    <a:p>
                      <a:pPr marL="0" indent="0" algn="ctr">
                        <a:buNone/>
                      </a:pPr>
                      <a:r>
                        <a:rPr lang="en-US" sz="1900" dirty="0">
                          <a:solidFill>
                            <a:srgbClr val="1E293B"/>
                          </a:solidFill>
                          <a:latin typeface="Calibri" pitchFamily="34" charset="0"/>
                          <a:ea typeface="Calibri" pitchFamily="34" charset="-122"/>
                          <a:cs typeface="Calibri" pitchFamily="34" charset="-120"/>
                        </a:rPr>
                        <a:t>18</a:t>
                      </a:r>
                      <a:endParaRPr lang="en-US" sz="1900" dirty="0">
                        <a:latin typeface="Calibri" charset="0"/>
                        <a:ea typeface="Calibri" charset="0"/>
                        <a:cs typeface="Calibri" charset="0"/>
                      </a:endParaRPr>
                    </a:p>
                  </a:txBody>
                  <a:tcPr marL="203200" marR="203200" marT="76200" marB="76200">
                    <a:lnL w="6350" cap="flat" cmpd="sng" algn="ctr">
                      <a:solidFill>
                        <a:srgbClr val="CBD5E0"/>
                      </a:solidFill>
                      <a:prstDash val="solid"/>
                      <a:round/>
                      <a:headEnd type="none" w="med" len="med"/>
                      <a:tailEnd type="none" w="med" len="med"/>
                    </a:lnL>
                    <a:lnR w="6350" cap="flat" cmpd="sng" algn="ctr">
                      <a:solidFill>
                        <a:srgbClr val="CBD5E0"/>
                      </a:solidFill>
                      <a:prstDash val="solid"/>
                      <a:round/>
                      <a:headEnd type="none" w="med" len="med"/>
                      <a:tailEnd type="none" w="med" len="med"/>
                    </a:lnR>
                    <a:lnT w="6350" cap="flat" cmpd="sng" algn="ctr">
                      <a:solidFill>
                        <a:srgbClr val="CBD5E0"/>
                      </a:solidFill>
                      <a:prstDash val="solid"/>
                      <a:round/>
                      <a:headEnd type="none" w="med" len="med"/>
                      <a:tailEnd type="none" w="med" len="med"/>
                    </a:lnT>
                    <a:lnB w="6350" cap="flat" cmpd="sng" algn="ctr">
                      <a:solidFill>
                        <a:srgbClr val="CBD5E0"/>
                      </a:solidFill>
                      <a:prstDash val="solid"/>
                      <a:round/>
                      <a:headEnd type="none" w="med" len="med"/>
                      <a:tailEnd type="none" w="med" len="med"/>
                    </a:lnB>
                    <a:solidFill>
                      <a:srgbClr val="E8F8F2"/>
                    </a:solidFill>
                  </a:tcPr>
                </a:tc>
                <a:tc>
                  <a:txBody>
                    <a:bodyPr/>
                    <a:lstStyle/>
                    <a:p>
                      <a:pPr marL="0" indent="0" algn="ctr">
                        <a:buNone/>
                      </a:pPr>
                      <a:endParaRPr lang="en-US" sz="1900" dirty="0">
                        <a:latin typeface="Calibri" charset="0"/>
                        <a:ea typeface="Calibri" charset="0"/>
                        <a:cs typeface="Calibri" charset="0"/>
                      </a:endParaRPr>
                    </a:p>
                  </a:txBody>
                  <a:tcPr marL="203200" marR="203200" marT="76200" marB="76200">
                    <a:lnL w="6350" cap="flat" cmpd="sng" algn="ctr">
                      <a:solidFill>
                        <a:srgbClr val="CBD5E0"/>
                      </a:solidFill>
                      <a:prstDash val="solid"/>
                      <a:round/>
                      <a:headEnd type="none" w="med" len="med"/>
                      <a:tailEnd type="none" w="med" len="med"/>
                    </a:lnL>
                    <a:lnR w="6350" cap="flat" cmpd="sng" algn="ctr">
                      <a:solidFill>
                        <a:srgbClr val="CBD5E0"/>
                      </a:solidFill>
                      <a:prstDash val="solid"/>
                      <a:round/>
                      <a:headEnd type="none" w="med" len="med"/>
                      <a:tailEnd type="none" w="med" len="med"/>
                    </a:lnR>
                    <a:lnT w="6350" cap="flat" cmpd="sng" algn="ctr">
                      <a:solidFill>
                        <a:srgbClr val="CBD5E0"/>
                      </a:solidFill>
                      <a:prstDash val="solid"/>
                      <a:round/>
                      <a:headEnd type="none" w="med" len="med"/>
                      <a:tailEnd type="none" w="med" len="med"/>
                    </a:lnT>
                    <a:lnB w="6350" cap="flat" cmpd="sng" algn="ctr">
                      <a:solidFill>
                        <a:srgbClr val="CBD5E0"/>
                      </a:solidFill>
                      <a:prstDash val="solid"/>
                      <a:round/>
                      <a:headEnd type="none" w="med" len="med"/>
                      <a:tailEnd type="none" w="med" len="med"/>
                    </a:lnB>
                    <a:solidFill>
                      <a:srgbClr val="E8F8F2"/>
                    </a:solidFill>
                  </a:tcPr>
                </a:tc>
                <a:tc>
                  <a:txBody>
                    <a:bodyPr/>
                    <a:lstStyle/>
                    <a:p>
                      <a:pPr marL="0" indent="0" algn="ctr">
                        <a:buNone/>
                      </a:pPr>
                      <a:r>
                        <a:rPr lang="en-US" sz="1900" dirty="0">
                          <a:solidFill>
                            <a:srgbClr val="1E293B"/>
                          </a:solidFill>
                          <a:latin typeface="Calibri" pitchFamily="34" charset="0"/>
                          <a:ea typeface="Calibri" pitchFamily="34" charset="-122"/>
                          <a:cs typeface="Calibri" pitchFamily="34" charset="-120"/>
                        </a:rPr>
                        <a:t>54</a:t>
                      </a:r>
                      <a:endParaRPr lang="en-US" sz="1900" dirty="0">
                        <a:latin typeface="Calibri" charset="0"/>
                        <a:ea typeface="Calibri" charset="0"/>
                        <a:cs typeface="Calibri" charset="0"/>
                      </a:endParaRPr>
                    </a:p>
                  </a:txBody>
                  <a:tcPr marL="203200" marR="203200" marT="76200" marB="76200">
                    <a:lnL w="6350" cap="flat" cmpd="sng" algn="ctr">
                      <a:solidFill>
                        <a:srgbClr val="CBD5E0"/>
                      </a:solidFill>
                      <a:prstDash val="solid"/>
                      <a:round/>
                      <a:headEnd type="none" w="med" len="med"/>
                      <a:tailEnd type="none" w="med" len="med"/>
                    </a:lnL>
                    <a:lnR w="6350" cap="flat" cmpd="sng" algn="ctr">
                      <a:solidFill>
                        <a:srgbClr val="CBD5E0"/>
                      </a:solidFill>
                      <a:prstDash val="solid"/>
                      <a:round/>
                      <a:headEnd type="none" w="med" len="med"/>
                      <a:tailEnd type="none" w="med" len="med"/>
                    </a:lnR>
                    <a:lnT w="6350" cap="flat" cmpd="sng" algn="ctr">
                      <a:solidFill>
                        <a:srgbClr val="CBD5E0"/>
                      </a:solidFill>
                      <a:prstDash val="solid"/>
                      <a:round/>
                      <a:headEnd type="none" w="med" len="med"/>
                      <a:tailEnd type="none" w="med" len="med"/>
                    </a:lnT>
                    <a:lnB w="6350" cap="flat" cmpd="sng" algn="ctr">
                      <a:solidFill>
                        <a:srgbClr val="CBD5E0"/>
                      </a:solidFill>
                      <a:prstDash val="solid"/>
                      <a:round/>
                      <a:headEnd type="none" w="med" len="med"/>
                      <a:tailEnd type="none" w="med" len="med"/>
                    </a:lnB>
                    <a:solidFill>
                      <a:srgbClr val="E8F8F2"/>
                    </a:solidFill>
                  </a:tcPr>
                </a:tc>
                <a:tc>
                  <a:txBody>
                    <a:bodyPr/>
                    <a:lstStyle/>
                    <a:p>
                      <a:pPr marL="0" indent="0" algn="ctr">
                        <a:buNone/>
                      </a:pPr>
                      <a:endParaRPr lang="en-US" sz="1900" dirty="0">
                        <a:latin typeface="Calibri" charset="0"/>
                        <a:ea typeface="Calibri" charset="0"/>
                        <a:cs typeface="Calibri" charset="0"/>
                      </a:endParaRPr>
                    </a:p>
                  </a:txBody>
                  <a:tcPr marL="203200" marR="203200" marT="76200" marB="76200">
                    <a:lnL w="6350" cap="flat" cmpd="sng" algn="ctr">
                      <a:solidFill>
                        <a:srgbClr val="CBD5E0"/>
                      </a:solidFill>
                      <a:prstDash val="solid"/>
                      <a:round/>
                      <a:headEnd type="none" w="med" len="med"/>
                      <a:tailEnd type="none" w="med" len="med"/>
                    </a:lnL>
                    <a:lnR w="6350" cap="flat" cmpd="sng" algn="ctr">
                      <a:solidFill>
                        <a:srgbClr val="CBD5E0"/>
                      </a:solidFill>
                      <a:prstDash val="solid"/>
                      <a:round/>
                      <a:headEnd type="none" w="med" len="med"/>
                      <a:tailEnd type="none" w="med" len="med"/>
                    </a:lnR>
                    <a:lnT w="6350" cap="flat" cmpd="sng" algn="ctr">
                      <a:solidFill>
                        <a:srgbClr val="CBD5E0"/>
                      </a:solidFill>
                      <a:prstDash val="solid"/>
                      <a:round/>
                      <a:headEnd type="none" w="med" len="med"/>
                      <a:tailEnd type="none" w="med" len="med"/>
                    </a:lnT>
                    <a:lnB w="6350" cap="flat" cmpd="sng" algn="ctr">
                      <a:solidFill>
                        <a:srgbClr val="CBD5E0"/>
                      </a:solidFill>
                      <a:prstDash val="solid"/>
                      <a:round/>
                      <a:headEnd type="none" w="med" len="med"/>
                      <a:tailEnd type="none" w="med" len="med"/>
                    </a:lnB>
                    <a:solidFill>
                      <a:srgbClr val="E8F8F2"/>
                    </a:solidFill>
                  </a:tcPr>
                </a:tc>
                <a:extLst>
                  <a:ext uri="{0D108BD9-81ED-4DB2-BD59-A6C34878D82A}">
                    <a16:rowId xmlns:a16="http://schemas.microsoft.com/office/drawing/2014/main" val="10003"/>
                  </a:ext>
                </a:extLst>
              </a:tr>
              <a:tr h="441960">
                <a:tc>
                  <a:txBody>
                    <a:bodyPr/>
                    <a:lstStyle/>
                    <a:p>
                      <a:pPr marL="0" indent="0" algn="l">
                        <a:buNone/>
                      </a:pPr>
                      <a:r>
                        <a:rPr lang="en-US" sz="1900" dirty="0">
                          <a:solidFill>
                            <a:srgbClr val="1E293B"/>
                          </a:solidFill>
                          <a:latin typeface="Calibri" pitchFamily="34" charset="0"/>
                          <a:ea typeface="Calibri" pitchFamily="34" charset="-122"/>
                          <a:cs typeface="Calibri" pitchFamily="34" charset="-120"/>
                        </a:rPr>
                        <a:t>13 × 9 ft</a:t>
                      </a:r>
                      <a:endParaRPr lang="en-US" sz="1900" dirty="0">
                        <a:latin typeface="Calibri" charset="0"/>
                        <a:ea typeface="Calibri" charset="0"/>
                        <a:cs typeface="Calibri" charset="0"/>
                      </a:endParaRPr>
                    </a:p>
                  </a:txBody>
                  <a:tcPr marL="203200" marR="203200" marT="76200" marB="76200">
                    <a:lnL w="6350" cap="flat" cmpd="sng" algn="ctr">
                      <a:solidFill>
                        <a:srgbClr val="CBD5E0"/>
                      </a:solidFill>
                      <a:prstDash val="solid"/>
                      <a:round/>
                      <a:headEnd type="none" w="med" len="med"/>
                      <a:tailEnd type="none" w="med" len="med"/>
                    </a:lnL>
                    <a:lnR w="6350" cap="flat" cmpd="sng" algn="ctr">
                      <a:solidFill>
                        <a:srgbClr val="CBD5E0"/>
                      </a:solidFill>
                      <a:prstDash val="solid"/>
                      <a:round/>
                      <a:headEnd type="none" w="med" len="med"/>
                      <a:tailEnd type="none" w="med" len="med"/>
                    </a:lnR>
                    <a:lnT w="6350" cap="flat" cmpd="sng" algn="ctr">
                      <a:solidFill>
                        <a:srgbClr val="CBD5E0"/>
                      </a:solidFill>
                      <a:prstDash val="solid"/>
                      <a:round/>
                      <a:headEnd type="none" w="med" len="med"/>
                      <a:tailEnd type="none" w="med" len="med"/>
                    </a:lnT>
                    <a:lnB w="6350" cap="flat" cmpd="sng" algn="ctr">
                      <a:solidFill>
                        <a:srgbClr val="CBD5E0"/>
                      </a:solidFill>
                      <a:prstDash val="solid"/>
                      <a:round/>
                      <a:headEnd type="none" w="med" len="med"/>
                      <a:tailEnd type="none" w="med" len="med"/>
                    </a:lnB>
                    <a:solidFill>
                      <a:srgbClr val="D1F1E6"/>
                    </a:solidFill>
                  </a:tcPr>
                </a:tc>
                <a:tc>
                  <a:txBody>
                    <a:bodyPr/>
                    <a:lstStyle/>
                    <a:p>
                      <a:pPr marL="0" indent="0" algn="ctr">
                        <a:buNone/>
                      </a:pPr>
                      <a:r>
                        <a:rPr lang="en-US" sz="1900" dirty="0">
                          <a:solidFill>
                            <a:srgbClr val="1E293B"/>
                          </a:solidFill>
                          <a:latin typeface="Calibri" pitchFamily="34" charset="0"/>
                          <a:ea typeface="Calibri" pitchFamily="34" charset="-122"/>
                          <a:cs typeface="Calibri" pitchFamily="34" charset="-120"/>
                        </a:rPr>
                        <a:t>117</a:t>
                      </a:r>
                      <a:endParaRPr lang="en-US" sz="1900" dirty="0">
                        <a:latin typeface="Calibri" charset="0"/>
                        <a:ea typeface="Calibri" charset="0"/>
                        <a:cs typeface="Calibri" charset="0"/>
                      </a:endParaRPr>
                    </a:p>
                  </a:txBody>
                  <a:tcPr marL="203200" marR="203200" marT="76200" marB="76200">
                    <a:lnL w="6350" cap="flat" cmpd="sng" algn="ctr">
                      <a:solidFill>
                        <a:srgbClr val="CBD5E0"/>
                      </a:solidFill>
                      <a:prstDash val="solid"/>
                      <a:round/>
                      <a:headEnd type="none" w="med" len="med"/>
                      <a:tailEnd type="none" w="med" len="med"/>
                    </a:lnL>
                    <a:lnR w="6350" cap="flat" cmpd="sng" algn="ctr">
                      <a:solidFill>
                        <a:srgbClr val="CBD5E0"/>
                      </a:solidFill>
                      <a:prstDash val="solid"/>
                      <a:round/>
                      <a:headEnd type="none" w="med" len="med"/>
                      <a:tailEnd type="none" w="med" len="med"/>
                    </a:lnR>
                    <a:lnT w="6350" cap="flat" cmpd="sng" algn="ctr">
                      <a:solidFill>
                        <a:srgbClr val="CBD5E0"/>
                      </a:solidFill>
                      <a:prstDash val="solid"/>
                      <a:round/>
                      <a:headEnd type="none" w="med" len="med"/>
                      <a:tailEnd type="none" w="med" len="med"/>
                    </a:lnT>
                    <a:lnB w="6350" cap="flat" cmpd="sng" algn="ctr">
                      <a:solidFill>
                        <a:srgbClr val="CBD5E0"/>
                      </a:solidFill>
                      <a:prstDash val="solid"/>
                      <a:round/>
                      <a:headEnd type="none" w="med" len="med"/>
                      <a:tailEnd type="none" w="med" len="med"/>
                    </a:lnB>
                    <a:solidFill>
                      <a:srgbClr val="D1F1E6"/>
                    </a:solidFill>
                  </a:tcPr>
                </a:tc>
                <a:tc>
                  <a:txBody>
                    <a:bodyPr/>
                    <a:lstStyle/>
                    <a:p>
                      <a:pPr marL="0" indent="0" algn="ctr">
                        <a:buNone/>
                      </a:pPr>
                      <a:endParaRPr lang="en-US" sz="1900" dirty="0">
                        <a:latin typeface="Calibri" charset="0"/>
                        <a:ea typeface="Calibri" charset="0"/>
                        <a:cs typeface="Calibri" charset="0"/>
                      </a:endParaRPr>
                    </a:p>
                  </a:txBody>
                  <a:tcPr marL="203200" marR="203200" marT="76200" marB="76200">
                    <a:lnL w="6350" cap="flat" cmpd="sng" algn="ctr">
                      <a:solidFill>
                        <a:srgbClr val="CBD5E0"/>
                      </a:solidFill>
                      <a:prstDash val="solid"/>
                      <a:round/>
                      <a:headEnd type="none" w="med" len="med"/>
                      <a:tailEnd type="none" w="med" len="med"/>
                    </a:lnL>
                    <a:lnR w="6350" cap="flat" cmpd="sng" algn="ctr">
                      <a:solidFill>
                        <a:srgbClr val="CBD5E0"/>
                      </a:solidFill>
                      <a:prstDash val="solid"/>
                      <a:round/>
                      <a:headEnd type="none" w="med" len="med"/>
                      <a:tailEnd type="none" w="med" len="med"/>
                    </a:lnR>
                    <a:lnT w="6350" cap="flat" cmpd="sng" algn="ctr">
                      <a:solidFill>
                        <a:srgbClr val="CBD5E0"/>
                      </a:solidFill>
                      <a:prstDash val="solid"/>
                      <a:round/>
                      <a:headEnd type="none" w="med" len="med"/>
                      <a:tailEnd type="none" w="med" len="med"/>
                    </a:lnT>
                    <a:lnB w="6350" cap="flat" cmpd="sng" algn="ctr">
                      <a:solidFill>
                        <a:srgbClr val="CBD5E0"/>
                      </a:solidFill>
                      <a:prstDash val="solid"/>
                      <a:round/>
                      <a:headEnd type="none" w="med" len="med"/>
                      <a:tailEnd type="none" w="med" len="med"/>
                    </a:lnB>
                    <a:solidFill>
                      <a:srgbClr val="D1F1E6"/>
                    </a:solidFill>
                  </a:tcPr>
                </a:tc>
                <a:tc>
                  <a:txBody>
                    <a:bodyPr/>
                    <a:lstStyle/>
                    <a:p>
                      <a:pPr marL="0" indent="0" algn="ctr">
                        <a:buNone/>
                      </a:pPr>
                      <a:r>
                        <a:rPr lang="en-US" sz="1900" dirty="0">
                          <a:solidFill>
                            <a:srgbClr val="1E293B"/>
                          </a:solidFill>
                          <a:latin typeface="Calibri" pitchFamily="34" charset="0"/>
                          <a:ea typeface="Calibri" pitchFamily="34" charset="-122"/>
                          <a:cs typeface="Calibri" pitchFamily="34" charset="-120"/>
                        </a:rPr>
                        <a:t>351</a:t>
                      </a:r>
                      <a:endParaRPr lang="en-US" sz="1900" dirty="0">
                        <a:latin typeface="Calibri" charset="0"/>
                        <a:ea typeface="Calibri" charset="0"/>
                        <a:cs typeface="Calibri" charset="0"/>
                      </a:endParaRPr>
                    </a:p>
                  </a:txBody>
                  <a:tcPr marL="203200" marR="203200" marT="76200" marB="76200">
                    <a:lnL w="6350" cap="flat" cmpd="sng" algn="ctr">
                      <a:solidFill>
                        <a:srgbClr val="CBD5E0"/>
                      </a:solidFill>
                      <a:prstDash val="solid"/>
                      <a:round/>
                      <a:headEnd type="none" w="med" len="med"/>
                      <a:tailEnd type="none" w="med" len="med"/>
                    </a:lnL>
                    <a:lnR w="6350" cap="flat" cmpd="sng" algn="ctr">
                      <a:solidFill>
                        <a:srgbClr val="CBD5E0"/>
                      </a:solidFill>
                      <a:prstDash val="solid"/>
                      <a:round/>
                      <a:headEnd type="none" w="med" len="med"/>
                      <a:tailEnd type="none" w="med" len="med"/>
                    </a:lnR>
                    <a:lnT w="6350" cap="flat" cmpd="sng" algn="ctr">
                      <a:solidFill>
                        <a:srgbClr val="CBD5E0"/>
                      </a:solidFill>
                      <a:prstDash val="solid"/>
                      <a:round/>
                      <a:headEnd type="none" w="med" len="med"/>
                      <a:tailEnd type="none" w="med" len="med"/>
                    </a:lnT>
                    <a:lnB w="6350" cap="flat" cmpd="sng" algn="ctr">
                      <a:solidFill>
                        <a:srgbClr val="CBD5E0"/>
                      </a:solidFill>
                      <a:prstDash val="solid"/>
                      <a:round/>
                      <a:headEnd type="none" w="med" len="med"/>
                      <a:tailEnd type="none" w="med" len="med"/>
                    </a:lnB>
                    <a:solidFill>
                      <a:srgbClr val="D1F1E6"/>
                    </a:solidFill>
                  </a:tcPr>
                </a:tc>
                <a:tc>
                  <a:txBody>
                    <a:bodyPr/>
                    <a:lstStyle/>
                    <a:p>
                      <a:pPr marL="0" indent="0" algn="ctr">
                        <a:buNone/>
                      </a:pPr>
                      <a:endParaRPr lang="en-US" sz="1900" dirty="0">
                        <a:latin typeface="Calibri" charset="0"/>
                        <a:ea typeface="Calibri" charset="0"/>
                        <a:cs typeface="Calibri" charset="0"/>
                      </a:endParaRPr>
                    </a:p>
                  </a:txBody>
                  <a:tcPr marL="203200" marR="203200" marT="76200" marB="76200">
                    <a:lnL w="6350" cap="flat" cmpd="sng" algn="ctr">
                      <a:solidFill>
                        <a:srgbClr val="CBD5E0"/>
                      </a:solidFill>
                      <a:prstDash val="solid"/>
                      <a:round/>
                      <a:headEnd type="none" w="med" len="med"/>
                      <a:tailEnd type="none" w="med" len="med"/>
                    </a:lnL>
                    <a:lnR w="6350" cap="flat" cmpd="sng" algn="ctr">
                      <a:solidFill>
                        <a:srgbClr val="CBD5E0"/>
                      </a:solidFill>
                      <a:prstDash val="solid"/>
                      <a:round/>
                      <a:headEnd type="none" w="med" len="med"/>
                      <a:tailEnd type="none" w="med" len="med"/>
                    </a:lnR>
                    <a:lnT w="6350" cap="flat" cmpd="sng" algn="ctr">
                      <a:solidFill>
                        <a:srgbClr val="CBD5E0"/>
                      </a:solidFill>
                      <a:prstDash val="solid"/>
                      <a:round/>
                      <a:headEnd type="none" w="med" len="med"/>
                      <a:tailEnd type="none" w="med" len="med"/>
                    </a:lnT>
                    <a:lnB w="6350" cap="flat" cmpd="sng" algn="ctr">
                      <a:solidFill>
                        <a:srgbClr val="CBD5E0"/>
                      </a:solidFill>
                      <a:prstDash val="solid"/>
                      <a:round/>
                      <a:headEnd type="none" w="med" len="med"/>
                      <a:tailEnd type="none" w="med" len="med"/>
                    </a:lnB>
                    <a:solidFill>
                      <a:srgbClr val="D1F1E6"/>
                    </a:solidFill>
                  </a:tcPr>
                </a:tc>
                <a:extLst>
                  <a:ext uri="{0D108BD9-81ED-4DB2-BD59-A6C34878D82A}">
                    <a16:rowId xmlns:a16="http://schemas.microsoft.com/office/drawing/2014/main" val="10004"/>
                  </a:ext>
                </a:extLst>
              </a:tr>
              <a:tr h="441960">
                <a:tc>
                  <a:txBody>
                    <a:bodyPr/>
                    <a:lstStyle/>
                    <a:p>
                      <a:pPr marL="0" indent="0" algn="l">
                        <a:buNone/>
                      </a:pPr>
                      <a:r>
                        <a:rPr lang="en-US" sz="1900" dirty="0">
                          <a:solidFill>
                            <a:srgbClr val="1E293B"/>
                          </a:solidFill>
                          <a:latin typeface="Calibri" pitchFamily="34" charset="0"/>
                          <a:ea typeface="Calibri" pitchFamily="34" charset="-122"/>
                          <a:cs typeface="Calibri" pitchFamily="34" charset="-120"/>
                        </a:rPr>
                        <a:t>3 × 11 ft</a:t>
                      </a:r>
                      <a:endParaRPr lang="en-US" sz="1900" dirty="0">
                        <a:latin typeface="Calibri" charset="0"/>
                        <a:ea typeface="Calibri" charset="0"/>
                        <a:cs typeface="Calibri" charset="0"/>
                      </a:endParaRPr>
                    </a:p>
                  </a:txBody>
                  <a:tcPr marL="203200" marR="203200" marT="76200" marB="76200">
                    <a:lnL w="6350" cap="flat" cmpd="sng" algn="ctr">
                      <a:solidFill>
                        <a:srgbClr val="CBD5E0"/>
                      </a:solidFill>
                      <a:prstDash val="solid"/>
                      <a:round/>
                      <a:headEnd type="none" w="med" len="med"/>
                      <a:tailEnd type="none" w="med" len="med"/>
                    </a:lnL>
                    <a:lnR w="6350" cap="flat" cmpd="sng" algn="ctr">
                      <a:solidFill>
                        <a:srgbClr val="CBD5E0"/>
                      </a:solidFill>
                      <a:prstDash val="solid"/>
                      <a:round/>
                      <a:headEnd type="none" w="med" len="med"/>
                      <a:tailEnd type="none" w="med" len="med"/>
                    </a:lnR>
                    <a:lnT w="6350" cap="flat" cmpd="sng" algn="ctr">
                      <a:solidFill>
                        <a:srgbClr val="CBD5E0"/>
                      </a:solidFill>
                      <a:prstDash val="solid"/>
                      <a:round/>
                      <a:headEnd type="none" w="med" len="med"/>
                      <a:tailEnd type="none" w="med" len="med"/>
                    </a:lnT>
                    <a:lnB w="6350" cap="flat" cmpd="sng" algn="ctr">
                      <a:solidFill>
                        <a:srgbClr val="CBD5E0"/>
                      </a:solidFill>
                      <a:prstDash val="solid"/>
                      <a:round/>
                      <a:headEnd type="none" w="med" len="med"/>
                      <a:tailEnd type="none" w="med" len="med"/>
                    </a:lnB>
                    <a:solidFill>
                      <a:srgbClr val="E8F8F2"/>
                    </a:solidFill>
                  </a:tcPr>
                </a:tc>
                <a:tc>
                  <a:txBody>
                    <a:bodyPr/>
                    <a:lstStyle/>
                    <a:p>
                      <a:pPr marL="0" indent="0" algn="ctr">
                        <a:buNone/>
                      </a:pPr>
                      <a:r>
                        <a:rPr lang="en-US" sz="1900" dirty="0">
                          <a:solidFill>
                            <a:srgbClr val="1E293B"/>
                          </a:solidFill>
                          <a:latin typeface="Calibri" pitchFamily="34" charset="0"/>
                          <a:ea typeface="Calibri" pitchFamily="34" charset="-122"/>
                          <a:cs typeface="Calibri" pitchFamily="34" charset="-120"/>
                        </a:rPr>
                        <a:t>33</a:t>
                      </a:r>
                      <a:endParaRPr lang="en-US" sz="1900" dirty="0">
                        <a:latin typeface="Calibri" charset="0"/>
                        <a:ea typeface="Calibri" charset="0"/>
                        <a:cs typeface="Calibri" charset="0"/>
                      </a:endParaRPr>
                    </a:p>
                  </a:txBody>
                  <a:tcPr marL="203200" marR="203200" marT="76200" marB="76200">
                    <a:lnL w="6350" cap="flat" cmpd="sng" algn="ctr">
                      <a:solidFill>
                        <a:srgbClr val="CBD5E0"/>
                      </a:solidFill>
                      <a:prstDash val="solid"/>
                      <a:round/>
                      <a:headEnd type="none" w="med" len="med"/>
                      <a:tailEnd type="none" w="med" len="med"/>
                    </a:lnL>
                    <a:lnR w="6350" cap="flat" cmpd="sng" algn="ctr">
                      <a:solidFill>
                        <a:srgbClr val="CBD5E0"/>
                      </a:solidFill>
                      <a:prstDash val="solid"/>
                      <a:round/>
                      <a:headEnd type="none" w="med" len="med"/>
                      <a:tailEnd type="none" w="med" len="med"/>
                    </a:lnR>
                    <a:lnT w="6350" cap="flat" cmpd="sng" algn="ctr">
                      <a:solidFill>
                        <a:srgbClr val="CBD5E0"/>
                      </a:solidFill>
                      <a:prstDash val="solid"/>
                      <a:round/>
                      <a:headEnd type="none" w="med" len="med"/>
                      <a:tailEnd type="none" w="med" len="med"/>
                    </a:lnT>
                    <a:lnB w="6350" cap="flat" cmpd="sng" algn="ctr">
                      <a:solidFill>
                        <a:srgbClr val="CBD5E0"/>
                      </a:solidFill>
                      <a:prstDash val="solid"/>
                      <a:round/>
                      <a:headEnd type="none" w="med" len="med"/>
                      <a:tailEnd type="none" w="med" len="med"/>
                    </a:lnB>
                    <a:solidFill>
                      <a:srgbClr val="E8F8F2"/>
                    </a:solidFill>
                  </a:tcPr>
                </a:tc>
                <a:tc>
                  <a:txBody>
                    <a:bodyPr/>
                    <a:lstStyle/>
                    <a:p>
                      <a:pPr marL="0" indent="0" algn="ctr">
                        <a:buNone/>
                      </a:pPr>
                      <a:endParaRPr lang="en-US" sz="1900" dirty="0">
                        <a:latin typeface="Calibri" charset="0"/>
                        <a:ea typeface="Calibri" charset="0"/>
                        <a:cs typeface="Calibri" charset="0"/>
                      </a:endParaRPr>
                    </a:p>
                  </a:txBody>
                  <a:tcPr marL="203200" marR="203200" marT="76200" marB="76200">
                    <a:lnL w="6350" cap="flat" cmpd="sng" algn="ctr">
                      <a:solidFill>
                        <a:srgbClr val="CBD5E0"/>
                      </a:solidFill>
                      <a:prstDash val="solid"/>
                      <a:round/>
                      <a:headEnd type="none" w="med" len="med"/>
                      <a:tailEnd type="none" w="med" len="med"/>
                    </a:lnL>
                    <a:lnR w="6350" cap="flat" cmpd="sng" algn="ctr">
                      <a:solidFill>
                        <a:srgbClr val="CBD5E0"/>
                      </a:solidFill>
                      <a:prstDash val="solid"/>
                      <a:round/>
                      <a:headEnd type="none" w="med" len="med"/>
                      <a:tailEnd type="none" w="med" len="med"/>
                    </a:lnR>
                    <a:lnT w="6350" cap="flat" cmpd="sng" algn="ctr">
                      <a:solidFill>
                        <a:srgbClr val="CBD5E0"/>
                      </a:solidFill>
                      <a:prstDash val="solid"/>
                      <a:round/>
                      <a:headEnd type="none" w="med" len="med"/>
                      <a:tailEnd type="none" w="med" len="med"/>
                    </a:lnT>
                    <a:lnB w="6350" cap="flat" cmpd="sng" algn="ctr">
                      <a:solidFill>
                        <a:srgbClr val="CBD5E0"/>
                      </a:solidFill>
                      <a:prstDash val="solid"/>
                      <a:round/>
                      <a:headEnd type="none" w="med" len="med"/>
                      <a:tailEnd type="none" w="med" len="med"/>
                    </a:lnB>
                    <a:solidFill>
                      <a:srgbClr val="E8F8F2"/>
                    </a:solidFill>
                  </a:tcPr>
                </a:tc>
                <a:tc>
                  <a:txBody>
                    <a:bodyPr/>
                    <a:lstStyle/>
                    <a:p>
                      <a:pPr marL="0" indent="0" algn="ctr">
                        <a:buNone/>
                      </a:pPr>
                      <a:r>
                        <a:rPr lang="en-US" sz="1900" dirty="0">
                          <a:solidFill>
                            <a:srgbClr val="1E293B"/>
                          </a:solidFill>
                          <a:latin typeface="Calibri" pitchFamily="34" charset="0"/>
                          <a:ea typeface="Calibri" pitchFamily="34" charset="-122"/>
                          <a:cs typeface="Calibri" pitchFamily="34" charset="-120"/>
                        </a:rPr>
                        <a:t>99</a:t>
                      </a:r>
                      <a:endParaRPr lang="en-US" sz="1900" dirty="0">
                        <a:latin typeface="Calibri" charset="0"/>
                        <a:ea typeface="Calibri" charset="0"/>
                        <a:cs typeface="Calibri" charset="0"/>
                      </a:endParaRPr>
                    </a:p>
                  </a:txBody>
                  <a:tcPr marL="203200" marR="203200" marT="76200" marB="76200">
                    <a:lnL w="6350" cap="flat" cmpd="sng" algn="ctr">
                      <a:solidFill>
                        <a:srgbClr val="CBD5E0"/>
                      </a:solidFill>
                      <a:prstDash val="solid"/>
                      <a:round/>
                      <a:headEnd type="none" w="med" len="med"/>
                      <a:tailEnd type="none" w="med" len="med"/>
                    </a:lnL>
                    <a:lnR w="6350" cap="flat" cmpd="sng" algn="ctr">
                      <a:solidFill>
                        <a:srgbClr val="CBD5E0"/>
                      </a:solidFill>
                      <a:prstDash val="solid"/>
                      <a:round/>
                      <a:headEnd type="none" w="med" len="med"/>
                      <a:tailEnd type="none" w="med" len="med"/>
                    </a:lnR>
                    <a:lnT w="6350" cap="flat" cmpd="sng" algn="ctr">
                      <a:solidFill>
                        <a:srgbClr val="CBD5E0"/>
                      </a:solidFill>
                      <a:prstDash val="solid"/>
                      <a:round/>
                      <a:headEnd type="none" w="med" len="med"/>
                      <a:tailEnd type="none" w="med" len="med"/>
                    </a:lnT>
                    <a:lnB w="6350" cap="flat" cmpd="sng" algn="ctr">
                      <a:solidFill>
                        <a:srgbClr val="CBD5E0"/>
                      </a:solidFill>
                      <a:prstDash val="solid"/>
                      <a:round/>
                      <a:headEnd type="none" w="med" len="med"/>
                      <a:tailEnd type="none" w="med" len="med"/>
                    </a:lnB>
                    <a:solidFill>
                      <a:srgbClr val="E8F8F2"/>
                    </a:solidFill>
                  </a:tcPr>
                </a:tc>
                <a:tc>
                  <a:txBody>
                    <a:bodyPr/>
                    <a:lstStyle/>
                    <a:p>
                      <a:pPr marL="0" indent="0" algn="ctr">
                        <a:buNone/>
                      </a:pPr>
                      <a:endParaRPr lang="en-US" sz="1900" dirty="0">
                        <a:latin typeface="Calibri" charset="0"/>
                        <a:ea typeface="Calibri" charset="0"/>
                        <a:cs typeface="Calibri" charset="0"/>
                      </a:endParaRPr>
                    </a:p>
                  </a:txBody>
                  <a:tcPr marL="203200" marR="203200" marT="76200" marB="76200">
                    <a:lnL w="6350" cap="flat" cmpd="sng" algn="ctr">
                      <a:solidFill>
                        <a:srgbClr val="CBD5E0"/>
                      </a:solidFill>
                      <a:prstDash val="solid"/>
                      <a:round/>
                      <a:headEnd type="none" w="med" len="med"/>
                      <a:tailEnd type="none" w="med" len="med"/>
                    </a:lnL>
                    <a:lnR w="6350" cap="flat" cmpd="sng" algn="ctr">
                      <a:solidFill>
                        <a:srgbClr val="CBD5E0"/>
                      </a:solidFill>
                      <a:prstDash val="solid"/>
                      <a:round/>
                      <a:headEnd type="none" w="med" len="med"/>
                      <a:tailEnd type="none" w="med" len="med"/>
                    </a:lnR>
                    <a:lnT w="6350" cap="flat" cmpd="sng" algn="ctr">
                      <a:solidFill>
                        <a:srgbClr val="CBD5E0"/>
                      </a:solidFill>
                      <a:prstDash val="solid"/>
                      <a:round/>
                      <a:headEnd type="none" w="med" len="med"/>
                      <a:tailEnd type="none" w="med" len="med"/>
                    </a:lnT>
                    <a:lnB w="6350" cap="flat" cmpd="sng" algn="ctr">
                      <a:solidFill>
                        <a:srgbClr val="CBD5E0"/>
                      </a:solidFill>
                      <a:prstDash val="solid"/>
                      <a:round/>
                      <a:headEnd type="none" w="med" len="med"/>
                      <a:tailEnd type="none" w="med" len="med"/>
                    </a:lnB>
                    <a:solidFill>
                      <a:srgbClr val="E8F8F2"/>
                    </a:solidFill>
                  </a:tcPr>
                </a:tc>
                <a:extLst>
                  <a:ext uri="{0D108BD9-81ED-4DB2-BD59-A6C34878D82A}">
                    <a16:rowId xmlns:a16="http://schemas.microsoft.com/office/drawing/2014/main" val="10005"/>
                  </a:ext>
                </a:extLst>
              </a:tr>
              <a:tr h="441960">
                <a:tc>
                  <a:txBody>
                    <a:bodyPr/>
                    <a:lstStyle/>
                    <a:p>
                      <a:pPr marL="0" indent="0" algn="l">
                        <a:buNone/>
                      </a:pPr>
                      <a:r>
                        <a:rPr lang="en-US" sz="1900" b="1" dirty="0">
                          <a:solidFill>
                            <a:srgbClr val="1C3D5A"/>
                          </a:solidFill>
                          <a:latin typeface="Calibri" pitchFamily="34" charset="0"/>
                          <a:ea typeface="Calibri" pitchFamily="34" charset="-122"/>
                          <a:cs typeface="Calibri" pitchFamily="34" charset="-120"/>
                        </a:rPr>
                        <a:t>Total pieces</a:t>
                      </a:r>
                      <a:endParaRPr lang="en-US" sz="1900" dirty="0">
                        <a:latin typeface="Calibri" charset="0"/>
                        <a:ea typeface="Calibri" charset="0"/>
                        <a:cs typeface="Calibri" charset="0"/>
                      </a:endParaRPr>
                    </a:p>
                  </a:txBody>
                  <a:tcPr marL="203200" marR="203200" marT="76200" marB="76200">
                    <a:lnL w="6350" cap="flat" cmpd="sng" algn="ctr">
                      <a:solidFill>
                        <a:srgbClr val="CBD5E0"/>
                      </a:solidFill>
                      <a:prstDash val="solid"/>
                      <a:round/>
                      <a:headEnd type="none" w="med" len="med"/>
                      <a:tailEnd type="none" w="med" len="med"/>
                    </a:lnL>
                    <a:lnR w="6350" cap="flat" cmpd="sng" algn="ctr">
                      <a:solidFill>
                        <a:srgbClr val="CBD5E0"/>
                      </a:solidFill>
                      <a:prstDash val="solid"/>
                      <a:round/>
                      <a:headEnd type="none" w="med" len="med"/>
                      <a:tailEnd type="none" w="med" len="med"/>
                    </a:lnR>
                    <a:lnT w="6350" cap="flat" cmpd="sng" algn="ctr">
                      <a:solidFill>
                        <a:srgbClr val="CBD5E0"/>
                      </a:solidFill>
                      <a:prstDash val="solid"/>
                      <a:round/>
                      <a:headEnd type="none" w="med" len="med"/>
                      <a:tailEnd type="none" w="med" len="med"/>
                    </a:lnT>
                    <a:lnB w="6350" cap="flat" cmpd="sng" algn="ctr">
                      <a:solidFill>
                        <a:srgbClr val="CBD5E0"/>
                      </a:solidFill>
                      <a:prstDash val="solid"/>
                      <a:round/>
                      <a:headEnd type="none" w="med" len="med"/>
                      <a:tailEnd type="none" w="med" len="med"/>
                    </a:lnB>
                    <a:solidFill>
                      <a:srgbClr val="EDF2F7"/>
                    </a:solidFill>
                  </a:tcPr>
                </a:tc>
                <a:tc>
                  <a:txBody>
                    <a:bodyPr/>
                    <a:lstStyle/>
                    <a:p>
                      <a:pPr marL="0" indent="0" algn="ctr">
                        <a:buNone/>
                      </a:pPr>
                      <a:r>
                        <a:rPr lang="en-US" sz="1900" b="1" dirty="0">
                          <a:solidFill>
                            <a:srgbClr val="1C3D5A"/>
                          </a:solidFill>
                          <a:latin typeface="Calibri" pitchFamily="34" charset="0"/>
                          <a:ea typeface="Calibri" pitchFamily="34" charset="-122"/>
                          <a:cs typeface="Calibri" pitchFamily="34" charset="-120"/>
                        </a:rPr>
                        <a:t>197</a:t>
                      </a:r>
                      <a:endParaRPr lang="en-US" sz="1900" dirty="0">
                        <a:latin typeface="Calibri" charset="0"/>
                        <a:ea typeface="Calibri" charset="0"/>
                        <a:cs typeface="Calibri" charset="0"/>
                      </a:endParaRPr>
                    </a:p>
                  </a:txBody>
                  <a:tcPr marL="203200" marR="203200" marT="76200" marB="76200">
                    <a:lnL w="6350" cap="flat" cmpd="sng" algn="ctr">
                      <a:solidFill>
                        <a:srgbClr val="CBD5E0"/>
                      </a:solidFill>
                      <a:prstDash val="solid"/>
                      <a:round/>
                      <a:headEnd type="none" w="med" len="med"/>
                      <a:tailEnd type="none" w="med" len="med"/>
                    </a:lnL>
                    <a:lnR w="6350" cap="flat" cmpd="sng" algn="ctr">
                      <a:solidFill>
                        <a:srgbClr val="CBD5E0"/>
                      </a:solidFill>
                      <a:prstDash val="solid"/>
                      <a:round/>
                      <a:headEnd type="none" w="med" len="med"/>
                      <a:tailEnd type="none" w="med" len="med"/>
                    </a:lnR>
                    <a:lnT w="6350" cap="flat" cmpd="sng" algn="ctr">
                      <a:solidFill>
                        <a:srgbClr val="CBD5E0"/>
                      </a:solidFill>
                      <a:prstDash val="solid"/>
                      <a:round/>
                      <a:headEnd type="none" w="med" len="med"/>
                      <a:tailEnd type="none" w="med" len="med"/>
                    </a:lnT>
                    <a:lnB w="6350" cap="flat" cmpd="sng" algn="ctr">
                      <a:solidFill>
                        <a:srgbClr val="CBD5E0"/>
                      </a:solidFill>
                      <a:prstDash val="solid"/>
                      <a:round/>
                      <a:headEnd type="none" w="med" len="med"/>
                      <a:tailEnd type="none" w="med" len="med"/>
                    </a:lnB>
                    <a:solidFill>
                      <a:srgbClr val="EDF2F7"/>
                    </a:solidFill>
                  </a:tcPr>
                </a:tc>
                <a:tc>
                  <a:txBody>
                    <a:bodyPr/>
                    <a:lstStyle/>
                    <a:p>
                      <a:pPr marL="0" indent="0" algn="ctr">
                        <a:buNone/>
                      </a:pPr>
                      <a:endParaRPr lang="en-US" sz="1900" dirty="0">
                        <a:latin typeface="Calibri" charset="0"/>
                        <a:ea typeface="Calibri" charset="0"/>
                        <a:cs typeface="Calibri" charset="0"/>
                      </a:endParaRPr>
                    </a:p>
                  </a:txBody>
                  <a:tcPr marL="203200" marR="203200" marT="76200" marB="76200">
                    <a:lnL w="6350" cap="flat" cmpd="sng" algn="ctr">
                      <a:solidFill>
                        <a:srgbClr val="CBD5E0"/>
                      </a:solidFill>
                      <a:prstDash val="solid"/>
                      <a:round/>
                      <a:headEnd type="none" w="med" len="med"/>
                      <a:tailEnd type="none" w="med" len="med"/>
                    </a:lnL>
                    <a:lnR w="6350" cap="flat" cmpd="sng" algn="ctr">
                      <a:solidFill>
                        <a:srgbClr val="CBD5E0"/>
                      </a:solidFill>
                      <a:prstDash val="solid"/>
                      <a:round/>
                      <a:headEnd type="none" w="med" len="med"/>
                      <a:tailEnd type="none" w="med" len="med"/>
                    </a:lnR>
                    <a:lnT w="6350" cap="flat" cmpd="sng" algn="ctr">
                      <a:solidFill>
                        <a:srgbClr val="CBD5E0"/>
                      </a:solidFill>
                      <a:prstDash val="solid"/>
                      <a:round/>
                      <a:headEnd type="none" w="med" len="med"/>
                      <a:tailEnd type="none" w="med" len="med"/>
                    </a:lnT>
                    <a:lnB w="6350" cap="flat" cmpd="sng" algn="ctr">
                      <a:solidFill>
                        <a:srgbClr val="CBD5E0"/>
                      </a:solidFill>
                      <a:prstDash val="solid"/>
                      <a:round/>
                      <a:headEnd type="none" w="med" len="med"/>
                      <a:tailEnd type="none" w="med" len="med"/>
                    </a:lnB>
                    <a:solidFill>
                      <a:srgbClr val="EDF2F7"/>
                    </a:solidFill>
                  </a:tcPr>
                </a:tc>
                <a:tc>
                  <a:txBody>
                    <a:bodyPr/>
                    <a:lstStyle/>
                    <a:p>
                      <a:pPr marL="0" indent="0" algn="ctr">
                        <a:buNone/>
                      </a:pPr>
                      <a:r>
                        <a:rPr lang="en-US" sz="1900" b="1" dirty="0">
                          <a:solidFill>
                            <a:srgbClr val="1C3D5A"/>
                          </a:solidFill>
                          <a:latin typeface="Calibri" pitchFamily="34" charset="0"/>
                          <a:ea typeface="Calibri" pitchFamily="34" charset="-122"/>
                          <a:cs typeface="Calibri" pitchFamily="34" charset="-120"/>
                        </a:rPr>
                        <a:t>591</a:t>
                      </a:r>
                      <a:endParaRPr lang="en-US" sz="1900" dirty="0">
                        <a:latin typeface="Calibri" charset="0"/>
                        <a:ea typeface="Calibri" charset="0"/>
                        <a:cs typeface="Calibri" charset="0"/>
                      </a:endParaRPr>
                    </a:p>
                  </a:txBody>
                  <a:tcPr marL="203200" marR="203200" marT="76200" marB="76200">
                    <a:lnL w="6350" cap="flat" cmpd="sng" algn="ctr">
                      <a:solidFill>
                        <a:srgbClr val="CBD5E0"/>
                      </a:solidFill>
                      <a:prstDash val="solid"/>
                      <a:round/>
                      <a:headEnd type="none" w="med" len="med"/>
                      <a:tailEnd type="none" w="med" len="med"/>
                    </a:lnL>
                    <a:lnR w="6350" cap="flat" cmpd="sng" algn="ctr">
                      <a:solidFill>
                        <a:srgbClr val="CBD5E0"/>
                      </a:solidFill>
                      <a:prstDash val="solid"/>
                      <a:round/>
                      <a:headEnd type="none" w="med" len="med"/>
                      <a:tailEnd type="none" w="med" len="med"/>
                    </a:lnR>
                    <a:lnT w="6350" cap="flat" cmpd="sng" algn="ctr">
                      <a:solidFill>
                        <a:srgbClr val="CBD5E0"/>
                      </a:solidFill>
                      <a:prstDash val="solid"/>
                      <a:round/>
                      <a:headEnd type="none" w="med" len="med"/>
                      <a:tailEnd type="none" w="med" len="med"/>
                    </a:lnT>
                    <a:lnB w="6350" cap="flat" cmpd="sng" algn="ctr">
                      <a:solidFill>
                        <a:srgbClr val="CBD5E0"/>
                      </a:solidFill>
                      <a:prstDash val="solid"/>
                      <a:round/>
                      <a:headEnd type="none" w="med" len="med"/>
                      <a:tailEnd type="none" w="med" len="med"/>
                    </a:lnB>
                    <a:solidFill>
                      <a:srgbClr val="EDF2F7"/>
                    </a:solidFill>
                  </a:tcPr>
                </a:tc>
                <a:tc>
                  <a:txBody>
                    <a:bodyPr/>
                    <a:lstStyle/>
                    <a:p>
                      <a:pPr marL="0" indent="0" algn="ctr">
                        <a:buNone/>
                      </a:pPr>
                      <a:endParaRPr lang="en-US" sz="1900" dirty="0">
                        <a:latin typeface="Calibri" charset="0"/>
                        <a:ea typeface="Calibri" charset="0"/>
                        <a:cs typeface="Calibri" charset="0"/>
                      </a:endParaRPr>
                    </a:p>
                  </a:txBody>
                  <a:tcPr marL="203200" marR="203200" marT="76200" marB="76200">
                    <a:lnL w="6350" cap="flat" cmpd="sng" algn="ctr">
                      <a:solidFill>
                        <a:srgbClr val="CBD5E0"/>
                      </a:solidFill>
                      <a:prstDash val="solid"/>
                      <a:round/>
                      <a:headEnd type="none" w="med" len="med"/>
                      <a:tailEnd type="none" w="med" len="med"/>
                    </a:lnL>
                    <a:lnR w="6350" cap="flat" cmpd="sng" algn="ctr">
                      <a:solidFill>
                        <a:srgbClr val="CBD5E0"/>
                      </a:solidFill>
                      <a:prstDash val="solid"/>
                      <a:round/>
                      <a:headEnd type="none" w="med" len="med"/>
                      <a:tailEnd type="none" w="med" len="med"/>
                    </a:lnR>
                    <a:lnT w="6350" cap="flat" cmpd="sng" algn="ctr">
                      <a:solidFill>
                        <a:srgbClr val="CBD5E0"/>
                      </a:solidFill>
                      <a:prstDash val="solid"/>
                      <a:round/>
                      <a:headEnd type="none" w="med" len="med"/>
                      <a:tailEnd type="none" w="med" len="med"/>
                    </a:lnT>
                    <a:lnB w="6350" cap="flat" cmpd="sng" algn="ctr">
                      <a:solidFill>
                        <a:srgbClr val="CBD5E0"/>
                      </a:solidFill>
                      <a:prstDash val="solid"/>
                      <a:round/>
                      <a:headEnd type="none" w="med" len="med"/>
                      <a:tailEnd type="none" w="med" len="med"/>
                    </a:lnB>
                    <a:solidFill>
                      <a:srgbClr val="EDF2F7"/>
                    </a:solidFill>
                  </a:tcPr>
                </a:tc>
                <a:extLst>
                  <a:ext uri="{0D108BD9-81ED-4DB2-BD59-A6C34878D82A}">
                    <a16:rowId xmlns:a16="http://schemas.microsoft.com/office/drawing/2014/main" val="10006"/>
                  </a:ext>
                </a:extLst>
              </a:tr>
              <a:tr h="441960">
                <a:tc>
                  <a:txBody>
                    <a:bodyPr/>
                    <a:lstStyle/>
                    <a:p>
                      <a:pPr marL="0" indent="0" algn="l">
                        <a:buNone/>
                      </a:pPr>
                      <a:r>
                        <a:rPr lang="en-US" sz="1900" dirty="0">
                          <a:solidFill>
                            <a:srgbClr val="1E293B"/>
                          </a:solidFill>
                          <a:latin typeface="Calibri" pitchFamily="34" charset="0"/>
                          <a:ea typeface="Calibri" pitchFamily="34" charset="-122"/>
                          <a:cs typeface="Calibri" pitchFamily="34" charset="-120"/>
                        </a:rPr>
                        <a:t>Tube cost</a:t>
                      </a:r>
                      <a:endParaRPr lang="en-US" sz="1900" dirty="0">
                        <a:latin typeface="Calibri" charset="0"/>
                        <a:ea typeface="Calibri" charset="0"/>
                        <a:cs typeface="Calibri" charset="0"/>
                      </a:endParaRPr>
                    </a:p>
                  </a:txBody>
                  <a:tcPr marL="203200" marR="203200" marT="76200" marB="76200">
                    <a:lnL w="6350" cap="flat" cmpd="sng" algn="ctr">
                      <a:solidFill>
                        <a:srgbClr val="CBD5E0"/>
                      </a:solidFill>
                      <a:prstDash val="solid"/>
                      <a:round/>
                      <a:headEnd type="none" w="med" len="med"/>
                      <a:tailEnd type="none" w="med" len="med"/>
                    </a:lnL>
                    <a:lnR w="6350" cap="flat" cmpd="sng" algn="ctr">
                      <a:solidFill>
                        <a:srgbClr val="CBD5E0"/>
                      </a:solidFill>
                      <a:prstDash val="solid"/>
                      <a:round/>
                      <a:headEnd type="none" w="med" len="med"/>
                      <a:tailEnd type="none" w="med" len="med"/>
                    </a:lnR>
                    <a:lnT w="6350" cap="flat" cmpd="sng" algn="ctr">
                      <a:solidFill>
                        <a:srgbClr val="CBD5E0"/>
                      </a:solidFill>
                      <a:prstDash val="solid"/>
                      <a:round/>
                      <a:headEnd type="none" w="med" len="med"/>
                      <a:tailEnd type="none" w="med" len="med"/>
                    </a:lnT>
                    <a:lnB w="6350" cap="flat" cmpd="sng" algn="ctr">
                      <a:solidFill>
                        <a:srgbClr val="CBD5E0"/>
                      </a:solidFill>
                      <a:prstDash val="solid"/>
                      <a:round/>
                      <a:headEnd type="none" w="med" len="med"/>
                      <a:tailEnd type="none" w="med" len="med"/>
                    </a:lnB>
                    <a:solidFill>
                      <a:srgbClr val="FFFFFF"/>
                    </a:solidFill>
                  </a:tcPr>
                </a:tc>
                <a:tc>
                  <a:txBody>
                    <a:bodyPr/>
                    <a:lstStyle/>
                    <a:p>
                      <a:pPr marL="0" indent="0" algn="ctr">
                        <a:buNone/>
                      </a:pPr>
                      <a:endParaRPr lang="en-US" sz="1900" dirty="0">
                        <a:latin typeface="Calibri" charset="0"/>
                        <a:ea typeface="Calibri" charset="0"/>
                        <a:cs typeface="Calibri" charset="0"/>
                      </a:endParaRPr>
                    </a:p>
                  </a:txBody>
                  <a:tcPr marL="203200" marR="203200" marT="76200" marB="76200">
                    <a:lnL w="6350" cap="flat" cmpd="sng" algn="ctr">
                      <a:solidFill>
                        <a:srgbClr val="CBD5E0"/>
                      </a:solidFill>
                      <a:prstDash val="solid"/>
                      <a:round/>
                      <a:headEnd type="none" w="med" len="med"/>
                      <a:tailEnd type="none" w="med" len="med"/>
                    </a:lnL>
                    <a:lnR w="6350" cap="flat" cmpd="sng" algn="ctr">
                      <a:solidFill>
                        <a:srgbClr val="CBD5E0"/>
                      </a:solidFill>
                      <a:prstDash val="solid"/>
                      <a:round/>
                      <a:headEnd type="none" w="med" len="med"/>
                      <a:tailEnd type="none" w="med" len="med"/>
                    </a:lnR>
                    <a:lnT w="6350" cap="flat" cmpd="sng" algn="ctr">
                      <a:solidFill>
                        <a:srgbClr val="CBD5E0"/>
                      </a:solidFill>
                      <a:prstDash val="solid"/>
                      <a:round/>
                      <a:headEnd type="none" w="med" len="med"/>
                      <a:tailEnd type="none" w="med" len="med"/>
                    </a:lnT>
                    <a:lnB w="6350" cap="flat" cmpd="sng" algn="ctr">
                      <a:solidFill>
                        <a:srgbClr val="CBD5E0"/>
                      </a:solidFill>
                      <a:prstDash val="solid"/>
                      <a:round/>
                      <a:headEnd type="none" w="med" len="med"/>
                      <a:tailEnd type="none" w="med" len="med"/>
                    </a:lnB>
                    <a:solidFill>
                      <a:srgbClr val="FFFFFF"/>
                    </a:solidFill>
                  </a:tcPr>
                </a:tc>
                <a:tc>
                  <a:txBody>
                    <a:bodyPr/>
                    <a:lstStyle/>
                    <a:p>
                      <a:pPr marL="0" indent="0" algn="ctr">
                        <a:buNone/>
                      </a:pPr>
                      <a:r>
                        <a:rPr lang="en-US" sz="1900" dirty="0">
                          <a:solidFill>
                            <a:srgbClr val="1E293B"/>
                          </a:solidFill>
                          <a:latin typeface="Calibri" pitchFamily="34" charset="0"/>
                          <a:ea typeface="Calibri" pitchFamily="34" charset="-122"/>
                          <a:cs typeface="Calibri" pitchFamily="34" charset="-120"/>
                        </a:rPr>
                        <a:t>$1,323.84</a:t>
                      </a:r>
                      <a:endParaRPr lang="en-US" sz="1900" dirty="0">
                        <a:latin typeface="Calibri" charset="0"/>
                        <a:ea typeface="Calibri" charset="0"/>
                        <a:cs typeface="Calibri" charset="0"/>
                      </a:endParaRPr>
                    </a:p>
                  </a:txBody>
                  <a:tcPr marL="203200" marR="203200" marT="76200" marB="76200">
                    <a:lnL w="6350" cap="flat" cmpd="sng" algn="ctr">
                      <a:solidFill>
                        <a:srgbClr val="CBD5E0"/>
                      </a:solidFill>
                      <a:prstDash val="solid"/>
                      <a:round/>
                      <a:headEnd type="none" w="med" len="med"/>
                      <a:tailEnd type="none" w="med" len="med"/>
                    </a:lnL>
                    <a:lnR w="6350" cap="flat" cmpd="sng" algn="ctr">
                      <a:solidFill>
                        <a:srgbClr val="CBD5E0"/>
                      </a:solidFill>
                      <a:prstDash val="solid"/>
                      <a:round/>
                      <a:headEnd type="none" w="med" len="med"/>
                      <a:tailEnd type="none" w="med" len="med"/>
                    </a:lnR>
                    <a:lnT w="6350" cap="flat" cmpd="sng" algn="ctr">
                      <a:solidFill>
                        <a:srgbClr val="CBD5E0"/>
                      </a:solidFill>
                      <a:prstDash val="solid"/>
                      <a:round/>
                      <a:headEnd type="none" w="med" len="med"/>
                      <a:tailEnd type="none" w="med" len="med"/>
                    </a:lnT>
                    <a:lnB w="6350" cap="flat" cmpd="sng" algn="ctr">
                      <a:solidFill>
                        <a:srgbClr val="CBD5E0"/>
                      </a:solidFill>
                      <a:prstDash val="solid"/>
                      <a:round/>
                      <a:headEnd type="none" w="med" len="med"/>
                      <a:tailEnd type="none" w="med" len="med"/>
                    </a:lnB>
                    <a:solidFill>
                      <a:srgbClr val="FFFFFF"/>
                    </a:solidFill>
                  </a:tcPr>
                </a:tc>
                <a:tc>
                  <a:txBody>
                    <a:bodyPr/>
                    <a:lstStyle/>
                    <a:p>
                      <a:pPr marL="0" indent="0" algn="ctr">
                        <a:buNone/>
                      </a:pPr>
                      <a:endParaRPr lang="en-US" sz="1900" dirty="0">
                        <a:latin typeface="Calibri" charset="0"/>
                        <a:ea typeface="Calibri" charset="0"/>
                        <a:cs typeface="Calibri" charset="0"/>
                      </a:endParaRPr>
                    </a:p>
                  </a:txBody>
                  <a:tcPr marL="203200" marR="203200" marT="76200" marB="76200">
                    <a:lnL w="6350" cap="flat" cmpd="sng" algn="ctr">
                      <a:solidFill>
                        <a:srgbClr val="CBD5E0"/>
                      </a:solidFill>
                      <a:prstDash val="solid"/>
                      <a:round/>
                      <a:headEnd type="none" w="med" len="med"/>
                      <a:tailEnd type="none" w="med" len="med"/>
                    </a:lnL>
                    <a:lnR w="6350" cap="flat" cmpd="sng" algn="ctr">
                      <a:solidFill>
                        <a:srgbClr val="CBD5E0"/>
                      </a:solidFill>
                      <a:prstDash val="solid"/>
                      <a:round/>
                      <a:headEnd type="none" w="med" len="med"/>
                      <a:tailEnd type="none" w="med" len="med"/>
                    </a:lnR>
                    <a:lnT w="6350" cap="flat" cmpd="sng" algn="ctr">
                      <a:solidFill>
                        <a:srgbClr val="CBD5E0"/>
                      </a:solidFill>
                      <a:prstDash val="solid"/>
                      <a:round/>
                      <a:headEnd type="none" w="med" len="med"/>
                      <a:tailEnd type="none" w="med" len="med"/>
                    </a:lnT>
                    <a:lnB w="6350" cap="flat" cmpd="sng" algn="ctr">
                      <a:solidFill>
                        <a:srgbClr val="CBD5E0"/>
                      </a:solidFill>
                      <a:prstDash val="solid"/>
                      <a:round/>
                      <a:headEnd type="none" w="med" len="med"/>
                      <a:tailEnd type="none" w="med" len="med"/>
                    </a:lnB>
                    <a:solidFill>
                      <a:srgbClr val="FFFFFF"/>
                    </a:solidFill>
                  </a:tcPr>
                </a:tc>
                <a:tc>
                  <a:txBody>
                    <a:bodyPr/>
                    <a:lstStyle/>
                    <a:p>
                      <a:pPr marL="0" indent="0" algn="ctr">
                        <a:buNone/>
                      </a:pPr>
                      <a:r>
                        <a:rPr lang="en-US" sz="1900" dirty="0">
                          <a:solidFill>
                            <a:srgbClr val="1E293B"/>
                          </a:solidFill>
                          <a:latin typeface="Calibri" pitchFamily="34" charset="0"/>
                          <a:ea typeface="Calibri" pitchFamily="34" charset="-122"/>
                          <a:cs typeface="Calibri" pitchFamily="34" charset="-120"/>
                        </a:rPr>
                        <a:t>$3,971.52</a:t>
                      </a:r>
                      <a:endParaRPr lang="en-US" sz="1900" dirty="0">
                        <a:latin typeface="Calibri" charset="0"/>
                        <a:ea typeface="Calibri" charset="0"/>
                        <a:cs typeface="Calibri" charset="0"/>
                      </a:endParaRPr>
                    </a:p>
                  </a:txBody>
                  <a:tcPr marL="203200" marR="203200" marT="76200" marB="76200">
                    <a:lnL w="6350" cap="flat" cmpd="sng" algn="ctr">
                      <a:solidFill>
                        <a:srgbClr val="CBD5E0"/>
                      </a:solidFill>
                      <a:prstDash val="solid"/>
                      <a:round/>
                      <a:headEnd type="none" w="med" len="med"/>
                      <a:tailEnd type="none" w="med" len="med"/>
                    </a:lnL>
                    <a:lnR w="6350" cap="flat" cmpd="sng" algn="ctr">
                      <a:solidFill>
                        <a:srgbClr val="CBD5E0"/>
                      </a:solidFill>
                      <a:prstDash val="solid"/>
                      <a:round/>
                      <a:headEnd type="none" w="med" len="med"/>
                      <a:tailEnd type="none" w="med" len="med"/>
                    </a:lnR>
                    <a:lnT w="6350" cap="flat" cmpd="sng" algn="ctr">
                      <a:solidFill>
                        <a:srgbClr val="CBD5E0"/>
                      </a:solidFill>
                      <a:prstDash val="solid"/>
                      <a:round/>
                      <a:headEnd type="none" w="med" len="med"/>
                      <a:tailEnd type="none" w="med" len="med"/>
                    </a:lnT>
                    <a:lnB w="6350" cap="flat" cmpd="sng" algn="ctr">
                      <a:solidFill>
                        <a:srgbClr val="CBD5E0"/>
                      </a:solidFill>
                      <a:prstDash val="solid"/>
                      <a:round/>
                      <a:headEnd type="none" w="med" len="med"/>
                      <a:tailEnd type="none" w="med" len="med"/>
                    </a:lnB>
                    <a:solidFill>
                      <a:srgbClr val="FFFFFF"/>
                    </a:solidFill>
                  </a:tcPr>
                </a:tc>
                <a:extLst>
                  <a:ext uri="{0D108BD9-81ED-4DB2-BD59-A6C34878D82A}">
                    <a16:rowId xmlns:a16="http://schemas.microsoft.com/office/drawing/2014/main" val="10007"/>
                  </a:ext>
                </a:extLst>
              </a:tr>
              <a:tr h="441960">
                <a:tc>
                  <a:txBody>
                    <a:bodyPr/>
                    <a:lstStyle/>
                    <a:p>
                      <a:pPr marL="0" indent="0" algn="l">
                        <a:buNone/>
                      </a:pPr>
                      <a:r>
                        <a:rPr lang="en-US" sz="1900" dirty="0">
                          <a:solidFill>
                            <a:srgbClr val="1E293B"/>
                          </a:solidFill>
                          <a:latin typeface="Calibri" pitchFamily="34" charset="0"/>
                          <a:ea typeface="Calibri" pitchFamily="34" charset="-122"/>
                          <a:cs typeface="Calibri" pitchFamily="34" charset="-120"/>
                        </a:rPr>
                        <a:t>Hardware</a:t>
                      </a:r>
                      <a:endParaRPr lang="en-US" sz="1900" dirty="0">
                        <a:latin typeface="Calibri" charset="0"/>
                        <a:ea typeface="Calibri" charset="0"/>
                        <a:cs typeface="Calibri" charset="0"/>
                      </a:endParaRPr>
                    </a:p>
                  </a:txBody>
                  <a:tcPr marL="203200" marR="203200" marT="76200" marB="76200">
                    <a:lnL w="6350" cap="flat" cmpd="sng" algn="ctr">
                      <a:solidFill>
                        <a:srgbClr val="CBD5E0"/>
                      </a:solidFill>
                      <a:prstDash val="solid"/>
                      <a:round/>
                      <a:headEnd type="none" w="med" len="med"/>
                      <a:tailEnd type="none" w="med" len="med"/>
                    </a:lnL>
                    <a:lnR w="6350" cap="flat" cmpd="sng" algn="ctr">
                      <a:solidFill>
                        <a:srgbClr val="CBD5E0"/>
                      </a:solidFill>
                      <a:prstDash val="solid"/>
                      <a:round/>
                      <a:headEnd type="none" w="med" len="med"/>
                      <a:tailEnd type="none" w="med" len="med"/>
                    </a:lnR>
                    <a:lnT w="6350" cap="flat" cmpd="sng" algn="ctr">
                      <a:solidFill>
                        <a:srgbClr val="CBD5E0"/>
                      </a:solidFill>
                      <a:prstDash val="solid"/>
                      <a:round/>
                      <a:headEnd type="none" w="med" len="med"/>
                      <a:tailEnd type="none" w="med" len="med"/>
                    </a:lnT>
                    <a:lnB w="6350" cap="flat" cmpd="sng" algn="ctr">
                      <a:solidFill>
                        <a:srgbClr val="CBD5E0"/>
                      </a:solidFill>
                      <a:prstDash val="solid"/>
                      <a:round/>
                      <a:headEnd type="none" w="med" len="med"/>
                      <a:tailEnd type="none" w="med" len="med"/>
                    </a:lnB>
                    <a:solidFill>
                      <a:srgbClr val="F8FAFB"/>
                    </a:solidFill>
                  </a:tcPr>
                </a:tc>
                <a:tc>
                  <a:txBody>
                    <a:bodyPr/>
                    <a:lstStyle/>
                    <a:p>
                      <a:pPr marL="0" indent="0" algn="ctr">
                        <a:buNone/>
                      </a:pPr>
                      <a:endParaRPr lang="en-US" sz="1900" dirty="0">
                        <a:latin typeface="Calibri" charset="0"/>
                        <a:ea typeface="Calibri" charset="0"/>
                        <a:cs typeface="Calibri" charset="0"/>
                      </a:endParaRPr>
                    </a:p>
                  </a:txBody>
                  <a:tcPr marL="203200" marR="203200" marT="76200" marB="76200">
                    <a:lnL w="6350" cap="flat" cmpd="sng" algn="ctr">
                      <a:solidFill>
                        <a:srgbClr val="CBD5E0"/>
                      </a:solidFill>
                      <a:prstDash val="solid"/>
                      <a:round/>
                      <a:headEnd type="none" w="med" len="med"/>
                      <a:tailEnd type="none" w="med" len="med"/>
                    </a:lnL>
                    <a:lnR w="6350" cap="flat" cmpd="sng" algn="ctr">
                      <a:solidFill>
                        <a:srgbClr val="CBD5E0"/>
                      </a:solidFill>
                      <a:prstDash val="solid"/>
                      <a:round/>
                      <a:headEnd type="none" w="med" len="med"/>
                      <a:tailEnd type="none" w="med" len="med"/>
                    </a:lnR>
                    <a:lnT w="6350" cap="flat" cmpd="sng" algn="ctr">
                      <a:solidFill>
                        <a:srgbClr val="CBD5E0"/>
                      </a:solidFill>
                      <a:prstDash val="solid"/>
                      <a:round/>
                      <a:headEnd type="none" w="med" len="med"/>
                      <a:tailEnd type="none" w="med" len="med"/>
                    </a:lnT>
                    <a:lnB w="6350" cap="flat" cmpd="sng" algn="ctr">
                      <a:solidFill>
                        <a:srgbClr val="CBD5E0"/>
                      </a:solidFill>
                      <a:prstDash val="solid"/>
                      <a:round/>
                      <a:headEnd type="none" w="med" len="med"/>
                      <a:tailEnd type="none" w="med" len="med"/>
                    </a:lnB>
                    <a:solidFill>
                      <a:srgbClr val="F8FAFB"/>
                    </a:solidFill>
                  </a:tcPr>
                </a:tc>
                <a:tc>
                  <a:txBody>
                    <a:bodyPr/>
                    <a:lstStyle/>
                    <a:p>
                      <a:pPr marL="0" indent="0" algn="ctr">
                        <a:buNone/>
                      </a:pPr>
                      <a:r>
                        <a:rPr lang="en-US" sz="1900" dirty="0">
                          <a:solidFill>
                            <a:srgbClr val="1E293B"/>
                          </a:solidFill>
                          <a:latin typeface="Calibri" pitchFamily="34" charset="0"/>
                          <a:ea typeface="Calibri" pitchFamily="34" charset="-122"/>
                          <a:cs typeface="Calibri" pitchFamily="34" charset="-120"/>
                        </a:rPr>
                        <a:t>$200.00</a:t>
                      </a:r>
                      <a:endParaRPr lang="en-US" sz="1900" dirty="0">
                        <a:latin typeface="Calibri" charset="0"/>
                        <a:ea typeface="Calibri" charset="0"/>
                        <a:cs typeface="Calibri" charset="0"/>
                      </a:endParaRPr>
                    </a:p>
                  </a:txBody>
                  <a:tcPr marL="203200" marR="203200" marT="76200" marB="76200">
                    <a:lnL w="6350" cap="flat" cmpd="sng" algn="ctr">
                      <a:solidFill>
                        <a:srgbClr val="CBD5E0"/>
                      </a:solidFill>
                      <a:prstDash val="solid"/>
                      <a:round/>
                      <a:headEnd type="none" w="med" len="med"/>
                      <a:tailEnd type="none" w="med" len="med"/>
                    </a:lnL>
                    <a:lnR w="6350" cap="flat" cmpd="sng" algn="ctr">
                      <a:solidFill>
                        <a:srgbClr val="CBD5E0"/>
                      </a:solidFill>
                      <a:prstDash val="solid"/>
                      <a:round/>
                      <a:headEnd type="none" w="med" len="med"/>
                      <a:tailEnd type="none" w="med" len="med"/>
                    </a:lnR>
                    <a:lnT w="6350" cap="flat" cmpd="sng" algn="ctr">
                      <a:solidFill>
                        <a:srgbClr val="CBD5E0"/>
                      </a:solidFill>
                      <a:prstDash val="solid"/>
                      <a:round/>
                      <a:headEnd type="none" w="med" len="med"/>
                      <a:tailEnd type="none" w="med" len="med"/>
                    </a:lnT>
                    <a:lnB w="6350" cap="flat" cmpd="sng" algn="ctr">
                      <a:solidFill>
                        <a:srgbClr val="CBD5E0"/>
                      </a:solidFill>
                      <a:prstDash val="solid"/>
                      <a:round/>
                      <a:headEnd type="none" w="med" len="med"/>
                      <a:tailEnd type="none" w="med" len="med"/>
                    </a:lnB>
                    <a:solidFill>
                      <a:srgbClr val="F8FAFB"/>
                    </a:solidFill>
                  </a:tcPr>
                </a:tc>
                <a:tc>
                  <a:txBody>
                    <a:bodyPr/>
                    <a:lstStyle/>
                    <a:p>
                      <a:pPr marL="0" indent="0" algn="ctr">
                        <a:buNone/>
                      </a:pPr>
                      <a:endParaRPr lang="en-US" sz="1900" dirty="0">
                        <a:latin typeface="Calibri" charset="0"/>
                        <a:ea typeface="Calibri" charset="0"/>
                        <a:cs typeface="Calibri" charset="0"/>
                      </a:endParaRPr>
                    </a:p>
                  </a:txBody>
                  <a:tcPr marL="203200" marR="203200" marT="76200" marB="76200">
                    <a:lnL w="6350" cap="flat" cmpd="sng" algn="ctr">
                      <a:solidFill>
                        <a:srgbClr val="CBD5E0"/>
                      </a:solidFill>
                      <a:prstDash val="solid"/>
                      <a:round/>
                      <a:headEnd type="none" w="med" len="med"/>
                      <a:tailEnd type="none" w="med" len="med"/>
                    </a:lnL>
                    <a:lnR w="6350" cap="flat" cmpd="sng" algn="ctr">
                      <a:solidFill>
                        <a:srgbClr val="CBD5E0"/>
                      </a:solidFill>
                      <a:prstDash val="solid"/>
                      <a:round/>
                      <a:headEnd type="none" w="med" len="med"/>
                      <a:tailEnd type="none" w="med" len="med"/>
                    </a:lnR>
                    <a:lnT w="6350" cap="flat" cmpd="sng" algn="ctr">
                      <a:solidFill>
                        <a:srgbClr val="CBD5E0"/>
                      </a:solidFill>
                      <a:prstDash val="solid"/>
                      <a:round/>
                      <a:headEnd type="none" w="med" len="med"/>
                      <a:tailEnd type="none" w="med" len="med"/>
                    </a:lnT>
                    <a:lnB w="6350" cap="flat" cmpd="sng" algn="ctr">
                      <a:solidFill>
                        <a:srgbClr val="CBD5E0"/>
                      </a:solidFill>
                      <a:prstDash val="solid"/>
                      <a:round/>
                      <a:headEnd type="none" w="med" len="med"/>
                      <a:tailEnd type="none" w="med" len="med"/>
                    </a:lnB>
                    <a:solidFill>
                      <a:srgbClr val="F8FAFB"/>
                    </a:solidFill>
                  </a:tcPr>
                </a:tc>
                <a:tc>
                  <a:txBody>
                    <a:bodyPr/>
                    <a:lstStyle/>
                    <a:p>
                      <a:pPr marL="0" indent="0" algn="ctr">
                        <a:buNone/>
                      </a:pPr>
                      <a:r>
                        <a:rPr lang="en-US" sz="1900" dirty="0">
                          <a:solidFill>
                            <a:srgbClr val="1E293B"/>
                          </a:solidFill>
                          <a:latin typeface="Calibri" pitchFamily="34" charset="0"/>
                          <a:ea typeface="Calibri" pitchFamily="34" charset="-122"/>
                          <a:cs typeface="Calibri" pitchFamily="34" charset="-120"/>
                        </a:rPr>
                        <a:t>$600.00</a:t>
                      </a:r>
                      <a:endParaRPr lang="en-US" sz="1900" dirty="0">
                        <a:latin typeface="Calibri" charset="0"/>
                        <a:ea typeface="Calibri" charset="0"/>
                        <a:cs typeface="Calibri" charset="0"/>
                      </a:endParaRPr>
                    </a:p>
                  </a:txBody>
                  <a:tcPr marL="203200" marR="203200" marT="76200" marB="76200">
                    <a:lnL w="6350" cap="flat" cmpd="sng" algn="ctr">
                      <a:solidFill>
                        <a:srgbClr val="CBD5E0"/>
                      </a:solidFill>
                      <a:prstDash val="solid"/>
                      <a:round/>
                      <a:headEnd type="none" w="med" len="med"/>
                      <a:tailEnd type="none" w="med" len="med"/>
                    </a:lnL>
                    <a:lnR w="6350" cap="flat" cmpd="sng" algn="ctr">
                      <a:solidFill>
                        <a:srgbClr val="CBD5E0"/>
                      </a:solidFill>
                      <a:prstDash val="solid"/>
                      <a:round/>
                      <a:headEnd type="none" w="med" len="med"/>
                      <a:tailEnd type="none" w="med" len="med"/>
                    </a:lnR>
                    <a:lnT w="6350" cap="flat" cmpd="sng" algn="ctr">
                      <a:solidFill>
                        <a:srgbClr val="CBD5E0"/>
                      </a:solidFill>
                      <a:prstDash val="solid"/>
                      <a:round/>
                      <a:headEnd type="none" w="med" len="med"/>
                      <a:tailEnd type="none" w="med" len="med"/>
                    </a:lnT>
                    <a:lnB w="6350" cap="flat" cmpd="sng" algn="ctr">
                      <a:solidFill>
                        <a:srgbClr val="CBD5E0"/>
                      </a:solidFill>
                      <a:prstDash val="solid"/>
                      <a:round/>
                      <a:headEnd type="none" w="med" len="med"/>
                      <a:tailEnd type="none" w="med" len="med"/>
                    </a:lnB>
                    <a:solidFill>
                      <a:srgbClr val="F8FAFB"/>
                    </a:solidFill>
                  </a:tcPr>
                </a:tc>
                <a:extLst>
                  <a:ext uri="{0D108BD9-81ED-4DB2-BD59-A6C34878D82A}">
                    <a16:rowId xmlns:a16="http://schemas.microsoft.com/office/drawing/2014/main" val="10008"/>
                  </a:ext>
                </a:extLst>
              </a:tr>
              <a:tr h="441960">
                <a:tc>
                  <a:txBody>
                    <a:bodyPr/>
                    <a:lstStyle/>
                    <a:p>
                      <a:pPr marL="0" indent="0" algn="l">
                        <a:buNone/>
                      </a:pPr>
                      <a:r>
                        <a:rPr lang="en-US" sz="1900" b="1" dirty="0">
                          <a:solidFill>
                            <a:srgbClr val="1D9E75"/>
                          </a:solidFill>
                          <a:latin typeface="Calibri" pitchFamily="34" charset="0"/>
                          <a:ea typeface="Calibri" pitchFamily="34" charset="-122"/>
                          <a:cs typeface="Calibri" pitchFamily="34" charset="-120"/>
                        </a:rPr>
                        <a:t>Racking total</a:t>
                      </a:r>
                      <a:endParaRPr lang="en-US" sz="1900" dirty="0">
                        <a:latin typeface="Calibri" charset="0"/>
                        <a:ea typeface="Calibri" charset="0"/>
                        <a:cs typeface="Calibri" charset="0"/>
                      </a:endParaRPr>
                    </a:p>
                  </a:txBody>
                  <a:tcPr marL="203200" marR="203200" marT="76200" marB="76200">
                    <a:lnL w="6350" cap="flat" cmpd="sng" algn="ctr">
                      <a:solidFill>
                        <a:srgbClr val="CBD5E0"/>
                      </a:solidFill>
                      <a:prstDash val="solid"/>
                      <a:round/>
                      <a:headEnd type="none" w="med" len="med"/>
                      <a:tailEnd type="none" w="med" len="med"/>
                    </a:lnL>
                    <a:lnR w="6350" cap="flat" cmpd="sng" algn="ctr">
                      <a:solidFill>
                        <a:srgbClr val="CBD5E0"/>
                      </a:solidFill>
                      <a:prstDash val="solid"/>
                      <a:round/>
                      <a:headEnd type="none" w="med" len="med"/>
                      <a:tailEnd type="none" w="med" len="med"/>
                    </a:lnR>
                    <a:lnT w="6350" cap="flat" cmpd="sng" algn="ctr">
                      <a:solidFill>
                        <a:srgbClr val="CBD5E0"/>
                      </a:solidFill>
                      <a:prstDash val="solid"/>
                      <a:round/>
                      <a:headEnd type="none" w="med" len="med"/>
                      <a:tailEnd type="none" w="med" len="med"/>
                    </a:lnT>
                    <a:lnB w="6350" cap="flat" cmpd="sng" algn="ctr">
                      <a:solidFill>
                        <a:srgbClr val="CBD5E0"/>
                      </a:solidFill>
                      <a:prstDash val="solid"/>
                      <a:round/>
                      <a:headEnd type="none" w="med" len="med"/>
                      <a:tailEnd type="none" w="med" len="med"/>
                    </a:lnB>
                    <a:solidFill>
                      <a:srgbClr val="E8F5F0"/>
                    </a:solidFill>
                  </a:tcPr>
                </a:tc>
                <a:tc>
                  <a:txBody>
                    <a:bodyPr/>
                    <a:lstStyle/>
                    <a:p>
                      <a:pPr marL="0" indent="0" algn="ctr">
                        <a:buNone/>
                      </a:pPr>
                      <a:endParaRPr lang="en-US" sz="1900" dirty="0">
                        <a:latin typeface="Calibri" charset="0"/>
                        <a:ea typeface="Calibri" charset="0"/>
                        <a:cs typeface="Calibri" charset="0"/>
                      </a:endParaRPr>
                    </a:p>
                  </a:txBody>
                  <a:tcPr marL="203200" marR="203200" marT="76200" marB="76200">
                    <a:lnL w="6350" cap="flat" cmpd="sng" algn="ctr">
                      <a:solidFill>
                        <a:srgbClr val="CBD5E0"/>
                      </a:solidFill>
                      <a:prstDash val="solid"/>
                      <a:round/>
                      <a:headEnd type="none" w="med" len="med"/>
                      <a:tailEnd type="none" w="med" len="med"/>
                    </a:lnL>
                    <a:lnR w="6350" cap="flat" cmpd="sng" algn="ctr">
                      <a:solidFill>
                        <a:srgbClr val="CBD5E0"/>
                      </a:solidFill>
                      <a:prstDash val="solid"/>
                      <a:round/>
                      <a:headEnd type="none" w="med" len="med"/>
                      <a:tailEnd type="none" w="med" len="med"/>
                    </a:lnR>
                    <a:lnT w="6350" cap="flat" cmpd="sng" algn="ctr">
                      <a:solidFill>
                        <a:srgbClr val="CBD5E0"/>
                      </a:solidFill>
                      <a:prstDash val="solid"/>
                      <a:round/>
                      <a:headEnd type="none" w="med" len="med"/>
                      <a:tailEnd type="none" w="med" len="med"/>
                    </a:lnT>
                    <a:lnB w="6350" cap="flat" cmpd="sng" algn="ctr">
                      <a:solidFill>
                        <a:srgbClr val="CBD5E0"/>
                      </a:solidFill>
                      <a:prstDash val="solid"/>
                      <a:round/>
                      <a:headEnd type="none" w="med" len="med"/>
                      <a:tailEnd type="none" w="med" len="med"/>
                    </a:lnB>
                    <a:solidFill>
                      <a:srgbClr val="E8F5F0"/>
                    </a:solidFill>
                  </a:tcPr>
                </a:tc>
                <a:tc>
                  <a:txBody>
                    <a:bodyPr/>
                    <a:lstStyle/>
                    <a:p>
                      <a:pPr marL="0" indent="0" algn="ctr">
                        <a:buNone/>
                      </a:pPr>
                      <a:r>
                        <a:rPr lang="en-US" sz="1900" b="1" dirty="0">
                          <a:solidFill>
                            <a:srgbClr val="1D9E75"/>
                          </a:solidFill>
                          <a:latin typeface="Calibri" pitchFamily="34" charset="0"/>
                          <a:ea typeface="Calibri" pitchFamily="34" charset="-122"/>
                          <a:cs typeface="Calibri" pitchFamily="34" charset="-120"/>
                        </a:rPr>
                        <a:t>$1,523.84</a:t>
                      </a:r>
                      <a:endParaRPr lang="en-US" sz="1900" dirty="0">
                        <a:latin typeface="Calibri" charset="0"/>
                        <a:ea typeface="Calibri" charset="0"/>
                        <a:cs typeface="Calibri" charset="0"/>
                      </a:endParaRPr>
                    </a:p>
                  </a:txBody>
                  <a:tcPr marL="203200" marR="203200" marT="76200" marB="76200">
                    <a:lnL w="6350" cap="flat" cmpd="sng" algn="ctr">
                      <a:solidFill>
                        <a:srgbClr val="CBD5E0"/>
                      </a:solidFill>
                      <a:prstDash val="solid"/>
                      <a:round/>
                      <a:headEnd type="none" w="med" len="med"/>
                      <a:tailEnd type="none" w="med" len="med"/>
                    </a:lnL>
                    <a:lnR w="6350" cap="flat" cmpd="sng" algn="ctr">
                      <a:solidFill>
                        <a:srgbClr val="CBD5E0"/>
                      </a:solidFill>
                      <a:prstDash val="solid"/>
                      <a:round/>
                      <a:headEnd type="none" w="med" len="med"/>
                      <a:tailEnd type="none" w="med" len="med"/>
                    </a:lnR>
                    <a:lnT w="6350" cap="flat" cmpd="sng" algn="ctr">
                      <a:solidFill>
                        <a:srgbClr val="CBD5E0"/>
                      </a:solidFill>
                      <a:prstDash val="solid"/>
                      <a:round/>
                      <a:headEnd type="none" w="med" len="med"/>
                      <a:tailEnd type="none" w="med" len="med"/>
                    </a:lnT>
                    <a:lnB w="6350" cap="flat" cmpd="sng" algn="ctr">
                      <a:solidFill>
                        <a:srgbClr val="CBD5E0"/>
                      </a:solidFill>
                      <a:prstDash val="solid"/>
                      <a:round/>
                      <a:headEnd type="none" w="med" len="med"/>
                      <a:tailEnd type="none" w="med" len="med"/>
                    </a:lnB>
                    <a:solidFill>
                      <a:srgbClr val="E8F5F0"/>
                    </a:solidFill>
                  </a:tcPr>
                </a:tc>
                <a:tc>
                  <a:txBody>
                    <a:bodyPr/>
                    <a:lstStyle/>
                    <a:p>
                      <a:pPr marL="0" indent="0" algn="ctr">
                        <a:buNone/>
                      </a:pPr>
                      <a:endParaRPr lang="en-US" sz="1900" dirty="0">
                        <a:latin typeface="Calibri" charset="0"/>
                        <a:ea typeface="Calibri" charset="0"/>
                        <a:cs typeface="Calibri" charset="0"/>
                      </a:endParaRPr>
                    </a:p>
                  </a:txBody>
                  <a:tcPr marL="203200" marR="203200" marT="76200" marB="76200">
                    <a:lnL w="6350" cap="flat" cmpd="sng" algn="ctr">
                      <a:solidFill>
                        <a:srgbClr val="CBD5E0"/>
                      </a:solidFill>
                      <a:prstDash val="solid"/>
                      <a:round/>
                      <a:headEnd type="none" w="med" len="med"/>
                      <a:tailEnd type="none" w="med" len="med"/>
                    </a:lnL>
                    <a:lnR w="6350" cap="flat" cmpd="sng" algn="ctr">
                      <a:solidFill>
                        <a:srgbClr val="CBD5E0"/>
                      </a:solidFill>
                      <a:prstDash val="solid"/>
                      <a:round/>
                      <a:headEnd type="none" w="med" len="med"/>
                      <a:tailEnd type="none" w="med" len="med"/>
                    </a:lnR>
                    <a:lnT w="6350" cap="flat" cmpd="sng" algn="ctr">
                      <a:solidFill>
                        <a:srgbClr val="CBD5E0"/>
                      </a:solidFill>
                      <a:prstDash val="solid"/>
                      <a:round/>
                      <a:headEnd type="none" w="med" len="med"/>
                      <a:tailEnd type="none" w="med" len="med"/>
                    </a:lnT>
                    <a:lnB w="6350" cap="flat" cmpd="sng" algn="ctr">
                      <a:solidFill>
                        <a:srgbClr val="CBD5E0"/>
                      </a:solidFill>
                      <a:prstDash val="solid"/>
                      <a:round/>
                      <a:headEnd type="none" w="med" len="med"/>
                      <a:tailEnd type="none" w="med" len="med"/>
                    </a:lnB>
                    <a:solidFill>
                      <a:srgbClr val="E8F5F0"/>
                    </a:solidFill>
                  </a:tcPr>
                </a:tc>
                <a:tc>
                  <a:txBody>
                    <a:bodyPr/>
                    <a:lstStyle/>
                    <a:p>
                      <a:pPr marL="0" indent="0" algn="ctr">
                        <a:buNone/>
                      </a:pPr>
                      <a:r>
                        <a:rPr lang="en-US" sz="1900" b="1" dirty="0">
                          <a:solidFill>
                            <a:srgbClr val="1D9E75"/>
                          </a:solidFill>
                          <a:latin typeface="Calibri" pitchFamily="34" charset="0"/>
                          <a:ea typeface="Calibri" pitchFamily="34" charset="-122"/>
                          <a:cs typeface="Calibri" pitchFamily="34" charset="-120"/>
                        </a:rPr>
                        <a:t>$4,571.52</a:t>
                      </a:r>
                      <a:endParaRPr lang="en-US" sz="1900" dirty="0">
                        <a:latin typeface="Calibri" charset="0"/>
                        <a:ea typeface="Calibri" charset="0"/>
                        <a:cs typeface="Calibri" charset="0"/>
                      </a:endParaRPr>
                    </a:p>
                  </a:txBody>
                  <a:tcPr marL="203200" marR="203200" marT="76200" marB="76200">
                    <a:lnL w="6350" cap="flat" cmpd="sng" algn="ctr">
                      <a:solidFill>
                        <a:srgbClr val="CBD5E0"/>
                      </a:solidFill>
                      <a:prstDash val="solid"/>
                      <a:round/>
                      <a:headEnd type="none" w="med" len="med"/>
                      <a:tailEnd type="none" w="med" len="med"/>
                    </a:lnL>
                    <a:lnR w="6350" cap="flat" cmpd="sng" algn="ctr">
                      <a:solidFill>
                        <a:srgbClr val="CBD5E0"/>
                      </a:solidFill>
                      <a:prstDash val="solid"/>
                      <a:round/>
                      <a:headEnd type="none" w="med" len="med"/>
                      <a:tailEnd type="none" w="med" len="med"/>
                    </a:lnR>
                    <a:lnT w="6350" cap="flat" cmpd="sng" algn="ctr">
                      <a:solidFill>
                        <a:srgbClr val="CBD5E0"/>
                      </a:solidFill>
                      <a:prstDash val="solid"/>
                      <a:round/>
                      <a:headEnd type="none" w="med" len="med"/>
                      <a:tailEnd type="none" w="med" len="med"/>
                    </a:lnT>
                    <a:lnB w="6350" cap="flat" cmpd="sng" algn="ctr">
                      <a:solidFill>
                        <a:srgbClr val="CBD5E0"/>
                      </a:solidFill>
                      <a:prstDash val="solid"/>
                      <a:round/>
                      <a:headEnd type="none" w="med" len="med"/>
                      <a:tailEnd type="none" w="med" len="med"/>
                    </a:lnB>
                    <a:solidFill>
                      <a:srgbClr val="E8F5F0"/>
                    </a:solidFill>
                  </a:tcPr>
                </a:tc>
                <a:extLst>
                  <a:ext uri="{0D108BD9-81ED-4DB2-BD59-A6C34878D82A}">
                    <a16:rowId xmlns:a16="http://schemas.microsoft.com/office/drawing/2014/main" val="10009"/>
                  </a:ext>
                </a:extLst>
              </a:tr>
            </a:tbl>
          </a:graphicData>
        </a:graphic>
      </p:graphicFrame>
      <p:sp>
        <p:nvSpPr>
          <p:cNvPr id="10" name="Text 6"/>
          <p:cNvSpPr/>
          <p:nvPr/>
        </p:nvSpPr>
        <p:spPr>
          <a:xfrm>
            <a:off x="0" y="9948672"/>
            <a:ext cx="18288000" cy="338328"/>
          </a:xfrm>
          <a:prstGeom prst="rect">
            <a:avLst/>
          </a:prstGeom>
          <a:noFill/>
          <a:ln/>
        </p:spPr>
        <p:txBody>
          <a:bodyPr wrap="square" lIns="0" tIns="0" rIns="0" bIns="0" rtlCol="0" anchor="ctr"/>
          <a:lstStyle/>
          <a:p>
            <a:pPr algn="ctr"/>
            <a:r>
              <a:rPr lang="en-US" sz="1500" dirty="0">
                <a:solidFill>
                  <a:srgbClr val="64748B"/>
                </a:solidFill>
                <a:latin typeface="Calibri" pitchFamily="34" charset="0"/>
                <a:ea typeface="Calibri" pitchFamily="34" charset="-122"/>
                <a:cs typeface="Calibri" pitchFamily="34" charset="-120"/>
              </a:rPr>
              <a:t>Prices as of August 2024  ·  5 kWh battery option</a:t>
            </a:r>
            <a:endParaRPr lang="en-US" sz="15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0"/>
            <a:ext cx="18288000" cy="1097280"/>
          </a:xfrm>
          <a:prstGeom prst="rect">
            <a:avLst/>
          </a:prstGeom>
          <a:solidFill>
            <a:srgbClr val="1C3D5A"/>
          </a:solidFill>
          <a:ln w="12700">
            <a:solidFill>
              <a:srgbClr val="1C3D5A"/>
            </a:solidFill>
            <a:prstDash val="solid"/>
          </a:ln>
        </p:spPr>
      </p:sp>
      <p:sp>
        <p:nvSpPr>
          <p:cNvPr id="3" name="Text 1"/>
          <p:cNvSpPr/>
          <p:nvPr/>
        </p:nvSpPr>
        <p:spPr>
          <a:xfrm>
            <a:off x="548640" y="0"/>
            <a:ext cx="13716000" cy="1097280"/>
          </a:xfrm>
          <a:prstGeom prst="rect">
            <a:avLst/>
          </a:prstGeom>
          <a:noFill/>
          <a:ln/>
        </p:spPr>
        <p:txBody>
          <a:bodyPr wrap="square" lIns="0" tIns="0" rIns="0" bIns="0" rtlCol="0" anchor="ctr"/>
          <a:lstStyle/>
          <a:p>
            <a:r>
              <a:rPr lang="en-US" sz="3200" b="1" dirty="0">
                <a:solidFill>
                  <a:srgbClr val="FFFFFF"/>
                </a:solidFill>
                <a:latin typeface="Calibri" pitchFamily="34" charset="0"/>
                <a:ea typeface="Calibri" pitchFamily="34" charset="-122"/>
                <a:cs typeface="Calibri" pitchFamily="34" charset="-120"/>
              </a:rPr>
              <a:t>4.55 kWh Portable Solar  ·  Cost Reduction 2024 → 2026</a:t>
            </a:r>
            <a:endParaRPr lang="en-US" sz="3200" dirty="0"/>
          </a:p>
        </p:txBody>
      </p:sp>
      <p:sp>
        <p:nvSpPr>
          <p:cNvPr id="5" name="Shape 3"/>
          <p:cNvSpPr/>
          <p:nvPr/>
        </p:nvSpPr>
        <p:spPr>
          <a:xfrm>
            <a:off x="402336" y="1316736"/>
            <a:ext cx="6583680" cy="8631936"/>
          </a:xfrm>
          <a:prstGeom prst="rect">
            <a:avLst/>
          </a:prstGeom>
          <a:solidFill>
            <a:srgbClr val="163350"/>
          </a:solidFill>
          <a:ln w="12700">
            <a:solidFill>
              <a:srgbClr val="163350"/>
            </a:solidFill>
            <a:prstDash val="solid"/>
          </a:ln>
        </p:spPr>
      </p:sp>
      <p:sp>
        <p:nvSpPr>
          <p:cNvPr id="6" name="Shape 4"/>
          <p:cNvSpPr/>
          <p:nvPr/>
        </p:nvSpPr>
        <p:spPr>
          <a:xfrm>
            <a:off x="10552176" y="1316736"/>
            <a:ext cx="6583680" cy="8631936"/>
          </a:xfrm>
          <a:prstGeom prst="rect">
            <a:avLst/>
          </a:prstGeom>
          <a:solidFill>
            <a:srgbClr val="163350"/>
          </a:solidFill>
          <a:ln w="12700">
            <a:solidFill>
              <a:srgbClr val="163350"/>
            </a:solidFill>
            <a:prstDash val="solid"/>
          </a:ln>
        </p:spPr>
      </p:sp>
      <p:sp>
        <p:nvSpPr>
          <p:cNvPr id="7" name="Text 5"/>
          <p:cNvSpPr/>
          <p:nvPr/>
        </p:nvSpPr>
        <p:spPr>
          <a:xfrm>
            <a:off x="585216" y="1499616"/>
            <a:ext cx="6217920" cy="548640"/>
          </a:xfrm>
          <a:prstGeom prst="rect">
            <a:avLst/>
          </a:prstGeom>
          <a:noFill/>
          <a:ln/>
        </p:spPr>
        <p:txBody>
          <a:bodyPr wrap="square" lIns="0" tIns="0" rIns="0" bIns="0" rtlCol="0" anchor="ctr"/>
          <a:lstStyle/>
          <a:p>
            <a:pPr algn="ctr"/>
            <a:r>
              <a:rPr lang="en-US" sz="2400" b="1" dirty="0">
                <a:solidFill>
                  <a:srgbClr val="7AAFC8"/>
                </a:solidFill>
                <a:latin typeface="Calibri" pitchFamily="34" charset="0"/>
                <a:ea typeface="Calibri" pitchFamily="34" charset="-122"/>
                <a:cs typeface="Calibri" pitchFamily="34" charset="-120"/>
              </a:rPr>
              <a:t>August 2024</a:t>
            </a:r>
            <a:endParaRPr lang="en-US" sz="2400" dirty="0"/>
          </a:p>
        </p:txBody>
      </p:sp>
      <p:sp>
        <p:nvSpPr>
          <p:cNvPr id="8" name="Text 6"/>
          <p:cNvSpPr/>
          <p:nvPr/>
        </p:nvSpPr>
        <p:spPr>
          <a:xfrm>
            <a:off x="10735056" y="1499616"/>
            <a:ext cx="6217920" cy="548640"/>
          </a:xfrm>
          <a:prstGeom prst="rect">
            <a:avLst/>
          </a:prstGeom>
          <a:noFill/>
          <a:ln/>
        </p:spPr>
        <p:txBody>
          <a:bodyPr wrap="square" lIns="0" tIns="0" rIns="0" bIns="0" rtlCol="0" anchor="ctr"/>
          <a:lstStyle/>
          <a:p>
            <a:pPr algn="ctr"/>
            <a:r>
              <a:rPr lang="en-US" sz="2400" b="1" dirty="0">
                <a:solidFill>
                  <a:srgbClr val="7AAFC8"/>
                </a:solidFill>
                <a:latin typeface="Calibri" pitchFamily="34" charset="0"/>
                <a:ea typeface="Calibri" pitchFamily="34" charset="-122"/>
                <a:cs typeface="Calibri" pitchFamily="34" charset="-120"/>
              </a:rPr>
              <a:t>June 2026</a:t>
            </a:r>
            <a:endParaRPr lang="en-US" sz="2400" dirty="0"/>
          </a:p>
        </p:txBody>
      </p:sp>
      <p:graphicFrame>
        <p:nvGraphicFramePr>
          <p:cNvPr id="9" name="Chart 0"/>
          <p:cNvGraphicFramePr/>
          <p:nvPr/>
        </p:nvGraphicFramePr>
        <p:xfrm>
          <a:off x="493776" y="2084832"/>
          <a:ext cx="6400800" cy="420624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0" name="Chart 1"/>
          <p:cNvGraphicFramePr/>
          <p:nvPr/>
        </p:nvGraphicFramePr>
        <p:xfrm>
          <a:off x="10643616" y="2084832"/>
          <a:ext cx="6400800" cy="4206240"/>
        </p:xfrm>
        <a:graphic>
          <a:graphicData uri="http://schemas.openxmlformats.org/drawingml/2006/chart">
            <c:chart xmlns:c="http://schemas.openxmlformats.org/drawingml/2006/chart" xmlns:r="http://schemas.openxmlformats.org/officeDocument/2006/relationships" r:id="rId4"/>
          </a:graphicData>
        </a:graphic>
      </p:graphicFrame>
      <p:sp>
        <p:nvSpPr>
          <p:cNvPr id="11" name="Text 7"/>
          <p:cNvSpPr/>
          <p:nvPr/>
        </p:nvSpPr>
        <p:spPr>
          <a:xfrm>
            <a:off x="2414016" y="3602736"/>
            <a:ext cx="2560320" cy="1188720"/>
          </a:xfrm>
          <a:prstGeom prst="rect">
            <a:avLst/>
          </a:prstGeom>
          <a:noFill/>
          <a:ln/>
        </p:spPr>
        <p:txBody>
          <a:bodyPr wrap="square" lIns="0" tIns="0" rIns="0" bIns="0" rtlCol="0" anchor="ctr"/>
          <a:lstStyle/>
          <a:p>
            <a:pPr algn="ctr"/>
            <a:r>
              <a:rPr lang="en-US" sz="3600" b="1" dirty="0">
                <a:solidFill>
                  <a:srgbClr val="FFFFFF"/>
                </a:solidFill>
                <a:latin typeface="Calibri" pitchFamily="34" charset="0"/>
                <a:ea typeface="Calibri" pitchFamily="34" charset="-122"/>
                <a:cs typeface="Calibri" pitchFamily="34" charset="-120"/>
              </a:rPr>
              <a:t>$5,559</a:t>
            </a:r>
            <a:endParaRPr lang="en-US" sz="3600" dirty="0"/>
          </a:p>
          <a:p>
            <a:pPr algn="ctr"/>
            <a:r>
              <a:rPr lang="en-US" dirty="0">
                <a:solidFill>
                  <a:srgbClr val="7AAFC8"/>
                </a:solidFill>
                <a:latin typeface="Calibri" pitchFamily="34" charset="0"/>
                <a:ea typeface="Calibri" pitchFamily="34" charset="-122"/>
                <a:cs typeface="Calibri" pitchFamily="34" charset="-120"/>
              </a:rPr>
              <a:t>1 unit</a:t>
            </a:r>
            <a:endParaRPr lang="en-US" sz="3600" dirty="0"/>
          </a:p>
        </p:txBody>
      </p:sp>
      <p:sp>
        <p:nvSpPr>
          <p:cNvPr id="12" name="Text 8"/>
          <p:cNvSpPr/>
          <p:nvPr/>
        </p:nvSpPr>
        <p:spPr>
          <a:xfrm>
            <a:off x="12563856" y="3602736"/>
            <a:ext cx="2560320" cy="1188720"/>
          </a:xfrm>
          <a:prstGeom prst="rect">
            <a:avLst/>
          </a:prstGeom>
          <a:noFill/>
          <a:ln/>
        </p:spPr>
        <p:txBody>
          <a:bodyPr wrap="square" lIns="0" tIns="0" rIns="0" bIns="0" rtlCol="0" anchor="ctr"/>
          <a:lstStyle/>
          <a:p>
            <a:pPr algn="ctr"/>
            <a:r>
              <a:rPr lang="en-US" sz="3600" b="1" dirty="0">
                <a:solidFill>
                  <a:srgbClr val="FFFFFF"/>
                </a:solidFill>
                <a:latin typeface="Calibri" pitchFamily="34" charset="0"/>
                <a:ea typeface="Calibri" pitchFamily="34" charset="-122"/>
                <a:cs typeface="Calibri" pitchFamily="34" charset="-120"/>
              </a:rPr>
              <a:t>$4,230</a:t>
            </a:r>
            <a:endParaRPr lang="en-US" sz="3600" dirty="0"/>
          </a:p>
          <a:p>
            <a:pPr algn="ctr"/>
            <a:r>
              <a:rPr lang="en-US" dirty="0">
                <a:solidFill>
                  <a:srgbClr val="7AAFC8"/>
                </a:solidFill>
                <a:latin typeface="Calibri" pitchFamily="34" charset="0"/>
                <a:ea typeface="Calibri" pitchFamily="34" charset="-122"/>
                <a:cs typeface="Calibri" pitchFamily="34" charset="-120"/>
              </a:rPr>
              <a:t>1 unit</a:t>
            </a:r>
            <a:endParaRPr lang="en-US" sz="3600" dirty="0"/>
          </a:p>
        </p:txBody>
      </p:sp>
      <p:sp>
        <p:nvSpPr>
          <p:cNvPr id="13" name="Shape 9"/>
          <p:cNvSpPr/>
          <p:nvPr/>
        </p:nvSpPr>
        <p:spPr>
          <a:xfrm>
            <a:off x="658368" y="6473952"/>
            <a:ext cx="3035808" cy="1280160"/>
          </a:xfrm>
          <a:prstGeom prst="rect">
            <a:avLst/>
          </a:prstGeom>
          <a:solidFill>
            <a:srgbClr val="1C3D5A"/>
          </a:solidFill>
          <a:ln w="12700">
            <a:solidFill>
              <a:srgbClr val="1C3D5A"/>
            </a:solidFill>
            <a:prstDash val="solid"/>
          </a:ln>
        </p:spPr>
      </p:sp>
      <p:sp>
        <p:nvSpPr>
          <p:cNvPr id="14" name="Shape 10"/>
          <p:cNvSpPr/>
          <p:nvPr/>
        </p:nvSpPr>
        <p:spPr>
          <a:xfrm>
            <a:off x="658368" y="6473952"/>
            <a:ext cx="3035808" cy="109728"/>
          </a:xfrm>
          <a:prstGeom prst="rect">
            <a:avLst/>
          </a:prstGeom>
          <a:solidFill>
            <a:srgbClr val="378ADD"/>
          </a:solidFill>
          <a:ln w="12700">
            <a:solidFill>
              <a:srgbClr val="378ADD"/>
            </a:solidFill>
            <a:prstDash val="solid"/>
          </a:ln>
        </p:spPr>
      </p:sp>
      <p:sp>
        <p:nvSpPr>
          <p:cNvPr id="15" name="Text 11"/>
          <p:cNvSpPr/>
          <p:nvPr/>
        </p:nvSpPr>
        <p:spPr>
          <a:xfrm>
            <a:off x="658368" y="6601968"/>
            <a:ext cx="3035808" cy="548640"/>
          </a:xfrm>
          <a:prstGeom prst="rect">
            <a:avLst/>
          </a:prstGeom>
          <a:noFill/>
          <a:ln/>
        </p:spPr>
        <p:txBody>
          <a:bodyPr wrap="square" lIns="0" tIns="0" rIns="0" bIns="0" rtlCol="0" anchor="ctr"/>
          <a:lstStyle/>
          <a:p>
            <a:pPr algn="ctr"/>
            <a:r>
              <a:rPr lang="en-US" sz="2600" b="1" dirty="0">
                <a:solidFill>
                  <a:srgbClr val="FFFFFF"/>
                </a:solidFill>
                <a:latin typeface="Calibri" pitchFamily="34" charset="0"/>
                <a:ea typeface="Calibri" pitchFamily="34" charset="-122"/>
                <a:cs typeface="Calibri" pitchFamily="34" charset="-120"/>
              </a:rPr>
              <a:t>$1,866</a:t>
            </a:r>
            <a:endParaRPr lang="en-US" sz="2600" dirty="0"/>
          </a:p>
        </p:txBody>
      </p:sp>
      <p:sp>
        <p:nvSpPr>
          <p:cNvPr id="16" name="Text 12"/>
          <p:cNvSpPr/>
          <p:nvPr/>
        </p:nvSpPr>
        <p:spPr>
          <a:xfrm>
            <a:off x="658368" y="7168896"/>
            <a:ext cx="3035808" cy="329184"/>
          </a:xfrm>
          <a:prstGeom prst="rect">
            <a:avLst/>
          </a:prstGeom>
          <a:noFill/>
          <a:ln/>
        </p:spPr>
        <p:txBody>
          <a:bodyPr wrap="square" lIns="0" tIns="0" rIns="0" bIns="0" rtlCol="0" anchor="ctr"/>
          <a:lstStyle/>
          <a:p>
            <a:pPr algn="ctr"/>
            <a:r>
              <a:rPr lang="en-US" dirty="0">
                <a:solidFill>
                  <a:srgbClr val="7AAFC8"/>
                </a:solidFill>
                <a:latin typeface="Calibri" pitchFamily="34" charset="0"/>
                <a:ea typeface="Calibri" pitchFamily="34" charset="-122"/>
                <a:cs typeface="Calibri" pitchFamily="34" charset="-120"/>
              </a:rPr>
              <a:t>34%</a:t>
            </a:r>
            <a:endParaRPr lang="en-US" dirty="0"/>
          </a:p>
        </p:txBody>
      </p:sp>
      <p:sp>
        <p:nvSpPr>
          <p:cNvPr id="17" name="Text 13"/>
          <p:cNvSpPr/>
          <p:nvPr/>
        </p:nvSpPr>
        <p:spPr>
          <a:xfrm>
            <a:off x="658368" y="7461504"/>
            <a:ext cx="3035808" cy="256032"/>
          </a:xfrm>
          <a:prstGeom prst="rect">
            <a:avLst/>
          </a:prstGeom>
          <a:noFill/>
          <a:ln/>
        </p:spPr>
        <p:txBody>
          <a:bodyPr wrap="square" lIns="0" tIns="0" rIns="0" bIns="0" rtlCol="0" anchor="ctr"/>
          <a:lstStyle/>
          <a:p>
            <a:pPr algn="ctr"/>
            <a:r>
              <a:rPr lang="en-US" sz="1600" dirty="0">
                <a:solidFill>
                  <a:srgbClr val="AACCE0"/>
                </a:solidFill>
                <a:latin typeface="Calibri" pitchFamily="34" charset="0"/>
                <a:ea typeface="Calibri" pitchFamily="34" charset="-122"/>
                <a:cs typeface="Calibri" pitchFamily="34" charset="-120"/>
              </a:rPr>
              <a:t>Solar Panels</a:t>
            </a:r>
            <a:endParaRPr lang="en-US" sz="1600" dirty="0"/>
          </a:p>
        </p:txBody>
      </p:sp>
      <p:sp>
        <p:nvSpPr>
          <p:cNvPr id="18" name="Shape 14"/>
          <p:cNvSpPr/>
          <p:nvPr/>
        </p:nvSpPr>
        <p:spPr>
          <a:xfrm>
            <a:off x="3822192" y="6473952"/>
            <a:ext cx="3035808" cy="1280160"/>
          </a:xfrm>
          <a:prstGeom prst="rect">
            <a:avLst/>
          </a:prstGeom>
          <a:solidFill>
            <a:srgbClr val="1C3D5A"/>
          </a:solidFill>
          <a:ln w="12700">
            <a:solidFill>
              <a:srgbClr val="1C3D5A"/>
            </a:solidFill>
            <a:prstDash val="solid"/>
          </a:ln>
        </p:spPr>
      </p:sp>
      <p:sp>
        <p:nvSpPr>
          <p:cNvPr id="19" name="Shape 15"/>
          <p:cNvSpPr/>
          <p:nvPr/>
        </p:nvSpPr>
        <p:spPr>
          <a:xfrm>
            <a:off x="3822192" y="6473952"/>
            <a:ext cx="3035808" cy="109728"/>
          </a:xfrm>
          <a:prstGeom prst="rect">
            <a:avLst/>
          </a:prstGeom>
          <a:solidFill>
            <a:srgbClr val="1D9E75"/>
          </a:solidFill>
          <a:ln w="12700">
            <a:solidFill>
              <a:srgbClr val="1D9E75"/>
            </a:solidFill>
            <a:prstDash val="solid"/>
          </a:ln>
        </p:spPr>
      </p:sp>
      <p:sp>
        <p:nvSpPr>
          <p:cNvPr id="20" name="Text 16"/>
          <p:cNvSpPr/>
          <p:nvPr/>
        </p:nvSpPr>
        <p:spPr>
          <a:xfrm>
            <a:off x="3822192" y="6601968"/>
            <a:ext cx="3035808" cy="548640"/>
          </a:xfrm>
          <a:prstGeom prst="rect">
            <a:avLst/>
          </a:prstGeom>
          <a:noFill/>
          <a:ln/>
        </p:spPr>
        <p:txBody>
          <a:bodyPr wrap="square" lIns="0" tIns="0" rIns="0" bIns="0" rtlCol="0" anchor="ctr"/>
          <a:lstStyle/>
          <a:p>
            <a:pPr algn="ctr"/>
            <a:r>
              <a:rPr lang="en-US" sz="2600" b="1" dirty="0">
                <a:solidFill>
                  <a:srgbClr val="FFFFFF"/>
                </a:solidFill>
                <a:latin typeface="Calibri" pitchFamily="34" charset="0"/>
                <a:ea typeface="Calibri" pitchFamily="34" charset="-122"/>
                <a:cs typeface="Calibri" pitchFamily="34" charset="-120"/>
              </a:rPr>
              <a:t>$1,524</a:t>
            </a:r>
            <a:endParaRPr lang="en-US" sz="2600" dirty="0"/>
          </a:p>
        </p:txBody>
      </p:sp>
      <p:sp>
        <p:nvSpPr>
          <p:cNvPr id="21" name="Text 17"/>
          <p:cNvSpPr/>
          <p:nvPr/>
        </p:nvSpPr>
        <p:spPr>
          <a:xfrm>
            <a:off x="3822192" y="7168896"/>
            <a:ext cx="3035808" cy="329184"/>
          </a:xfrm>
          <a:prstGeom prst="rect">
            <a:avLst/>
          </a:prstGeom>
          <a:noFill/>
          <a:ln/>
        </p:spPr>
        <p:txBody>
          <a:bodyPr wrap="square" lIns="0" tIns="0" rIns="0" bIns="0" rtlCol="0" anchor="ctr"/>
          <a:lstStyle/>
          <a:p>
            <a:pPr algn="ctr"/>
            <a:r>
              <a:rPr lang="en-US" dirty="0">
                <a:solidFill>
                  <a:srgbClr val="7AAFC8"/>
                </a:solidFill>
                <a:latin typeface="Calibri" pitchFamily="34" charset="0"/>
                <a:ea typeface="Calibri" pitchFamily="34" charset="-122"/>
                <a:cs typeface="Calibri" pitchFamily="34" charset="-120"/>
              </a:rPr>
              <a:t>27%</a:t>
            </a:r>
            <a:endParaRPr lang="en-US" dirty="0"/>
          </a:p>
        </p:txBody>
      </p:sp>
      <p:sp>
        <p:nvSpPr>
          <p:cNvPr id="22" name="Text 18"/>
          <p:cNvSpPr/>
          <p:nvPr/>
        </p:nvSpPr>
        <p:spPr>
          <a:xfrm>
            <a:off x="3822192" y="7461504"/>
            <a:ext cx="3035808" cy="256032"/>
          </a:xfrm>
          <a:prstGeom prst="rect">
            <a:avLst/>
          </a:prstGeom>
          <a:noFill/>
          <a:ln/>
        </p:spPr>
        <p:txBody>
          <a:bodyPr wrap="square" lIns="0" tIns="0" rIns="0" bIns="0" rtlCol="0" anchor="ctr"/>
          <a:lstStyle/>
          <a:p>
            <a:pPr algn="ctr"/>
            <a:r>
              <a:rPr lang="en-US" sz="1600" dirty="0">
                <a:solidFill>
                  <a:srgbClr val="AACCE0"/>
                </a:solidFill>
                <a:latin typeface="Calibri" pitchFamily="34" charset="0"/>
                <a:ea typeface="Calibri" pitchFamily="34" charset="-122"/>
                <a:cs typeface="Calibri" pitchFamily="34" charset="-120"/>
              </a:rPr>
              <a:t>Racking</a:t>
            </a:r>
            <a:endParaRPr lang="en-US" sz="1600" dirty="0"/>
          </a:p>
        </p:txBody>
      </p:sp>
      <p:sp>
        <p:nvSpPr>
          <p:cNvPr id="23" name="Shape 19"/>
          <p:cNvSpPr/>
          <p:nvPr/>
        </p:nvSpPr>
        <p:spPr>
          <a:xfrm>
            <a:off x="658368" y="7863840"/>
            <a:ext cx="3035808" cy="1280160"/>
          </a:xfrm>
          <a:prstGeom prst="rect">
            <a:avLst/>
          </a:prstGeom>
          <a:solidFill>
            <a:srgbClr val="1C3D5A"/>
          </a:solidFill>
          <a:ln w="12700">
            <a:solidFill>
              <a:srgbClr val="1C3D5A"/>
            </a:solidFill>
            <a:prstDash val="solid"/>
          </a:ln>
        </p:spPr>
      </p:sp>
      <p:sp>
        <p:nvSpPr>
          <p:cNvPr id="24" name="Shape 20"/>
          <p:cNvSpPr/>
          <p:nvPr/>
        </p:nvSpPr>
        <p:spPr>
          <a:xfrm>
            <a:off x="658368" y="7863840"/>
            <a:ext cx="3035808" cy="109728"/>
          </a:xfrm>
          <a:prstGeom prst="rect">
            <a:avLst/>
          </a:prstGeom>
          <a:solidFill>
            <a:srgbClr val="D4537E"/>
          </a:solidFill>
          <a:ln w="12700">
            <a:solidFill>
              <a:srgbClr val="D4537E"/>
            </a:solidFill>
            <a:prstDash val="solid"/>
          </a:ln>
        </p:spPr>
      </p:sp>
      <p:sp>
        <p:nvSpPr>
          <p:cNvPr id="25" name="Text 21"/>
          <p:cNvSpPr/>
          <p:nvPr/>
        </p:nvSpPr>
        <p:spPr>
          <a:xfrm>
            <a:off x="658368" y="7991856"/>
            <a:ext cx="3035808" cy="548640"/>
          </a:xfrm>
          <a:prstGeom prst="rect">
            <a:avLst/>
          </a:prstGeom>
          <a:noFill/>
          <a:ln/>
        </p:spPr>
        <p:txBody>
          <a:bodyPr wrap="square" lIns="0" tIns="0" rIns="0" bIns="0" rtlCol="0" anchor="ctr"/>
          <a:lstStyle/>
          <a:p>
            <a:pPr algn="ctr"/>
            <a:r>
              <a:rPr lang="en-US" sz="2600" b="1" dirty="0">
                <a:solidFill>
                  <a:srgbClr val="FFFFFF"/>
                </a:solidFill>
                <a:latin typeface="Calibri" pitchFamily="34" charset="0"/>
                <a:ea typeface="Calibri" pitchFamily="34" charset="-122"/>
                <a:cs typeface="Calibri" pitchFamily="34" charset="-120"/>
              </a:rPr>
              <a:t>$1,495</a:t>
            </a:r>
            <a:endParaRPr lang="en-US" sz="2600" dirty="0"/>
          </a:p>
        </p:txBody>
      </p:sp>
      <p:sp>
        <p:nvSpPr>
          <p:cNvPr id="26" name="Text 22"/>
          <p:cNvSpPr/>
          <p:nvPr/>
        </p:nvSpPr>
        <p:spPr>
          <a:xfrm>
            <a:off x="658368" y="8558784"/>
            <a:ext cx="3035808" cy="329184"/>
          </a:xfrm>
          <a:prstGeom prst="rect">
            <a:avLst/>
          </a:prstGeom>
          <a:noFill/>
          <a:ln/>
        </p:spPr>
        <p:txBody>
          <a:bodyPr wrap="square" lIns="0" tIns="0" rIns="0" bIns="0" rtlCol="0" anchor="ctr"/>
          <a:lstStyle/>
          <a:p>
            <a:pPr algn="ctr"/>
            <a:r>
              <a:rPr lang="en-US" dirty="0">
                <a:solidFill>
                  <a:srgbClr val="7AAFC8"/>
                </a:solidFill>
                <a:latin typeface="Calibri" pitchFamily="34" charset="0"/>
                <a:ea typeface="Calibri" pitchFamily="34" charset="-122"/>
                <a:cs typeface="Calibri" pitchFamily="34" charset="-120"/>
              </a:rPr>
              <a:t>27%</a:t>
            </a:r>
            <a:endParaRPr lang="en-US" dirty="0"/>
          </a:p>
        </p:txBody>
      </p:sp>
      <p:sp>
        <p:nvSpPr>
          <p:cNvPr id="27" name="Text 23"/>
          <p:cNvSpPr/>
          <p:nvPr/>
        </p:nvSpPr>
        <p:spPr>
          <a:xfrm>
            <a:off x="658368" y="8851392"/>
            <a:ext cx="3035808" cy="256032"/>
          </a:xfrm>
          <a:prstGeom prst="rect">
            <a:avLst/>
          </a:prstGeom>
          <a:noFill/>
          <a:ln/>
        </p:spPr>
        <p:txBody>
          <a:bodyPr wrap="square" lIns="0" tIns="0" rIns="0" bIns="0" rtlCol="0" anchor="ctr"/>
          <a:lstStyle/>
          <a:p>
            <a:pPr algn="ctr"/>
            <a:r>
              <a:rPr lang="en-US" sz="1600" dirty="0">
                <a:solidFill>
                  <a:srgbClr val="AACCE0"/>
                </a:solidFill>
                <a:latin typeface="Calibri" pitchFamily="34" charset="0"/>
                <a:ea typeface="Calibri" pitchFamily="34" charset="-122"/>
                <a:cs typeface="Calibri" pitchFamily="34" charset="-120"/>
              </a:rPr>
              <a:t>Batteries</a:t>
            </a:r>
            <a:endParaRPr lang="en-US" sz="1600" dirty="0"/>
          </a:p>
        </p:txBody>
      </p:sp>
      <p:sp>
        <p:nvSpPr>
          <p:cNvPr id="28" name="Shape 24"/>
          <p:cNvSpPr/>
          <p:nvPr/>
        </p:nvSpPr>
        <p:spPr>
          <a:xfrm>
            <a:off x="3822192" y="7863840"/>
            <a:ext cx="3035808" cy="1280160"/>
          </a:xfrm>
          <a:prstGeom prst="rect">
            <a:avLst/>
          </a:prstGeom>
          <a:solidFill>
            <a:srgbClr val="1C3D5A"/>
          </a:solidFill>
          <a:ln w="12700">
            <a:solidFill>
              <a:srgbClr val="1C3D5A"/>
            </a:solidFill>
            <a:prstDash val="solid"/>
          </a:ln>
        </p:spPr>
      </p:sp>
      <p:sp>
        <p:nvSpPr>
          <p:cNvPr id="29" name="Shape 25"/>
          <p:cNvSpPr/>
          <p:nvPr/>
        </p:nvSpPr>
        <p:spPr>
          <a:xfrm>
            <a:off x="3822192" y="7863840"/>
            <a:ext cx="3035808" cy="109728"/>
          </a:xfrm>
          <a:prstGeom prst="rect">
            <a:avLst/>
          </a:prstGeom>
          <a:solidFill>
            <a:srgbClr val="BA7517"/>
          </a:solidFill>
          <a:ln w="12700">
            <a:solidFill>
              <a:srgbClr val="BA7517"/>
            </a:solidFill>
            <a:prstDash val="solid"/>
          </a:ln>
        </p:spPr>
      </p:sp>
      <p:sp>
        <p:nvSpPr>
          <p:cNvPr id="30" name="Text 26"/>
          <p:cNvSpPr/>
          <p:nvPr/>
        </p:nvSpPr>
        <p:spPr>
          <a:xfrm>
            <a:off x="3822192" y="7991856"/>
            <a:ext cx="3035808" cy="548640"/>
          </a:xfrm>
          <a:prstGeom prst="rect">
            <a:avLst/>
          </a:prstGeom>
          <a:noFill/>
          <a:ln/>
        </p:spPr>
        <p:txBody>
          <a:bodyPr wrap="square" lIns="0" tIns="0" rIns="0" bIns="0" rtlCol="0" anchor="ctr"/>
          <a:lstStyle/>
          <a:p>
            <a:pPr algn="ctr"/>
            <a:r>
              <a:rPr lang="en-US" sz="2600" b="1" dirty="0">
                <a:solidFill>
                  <a:srgbClr val="FFFFFF"/>
                </a:solidFill>
                <a:latin typeface="Calibri" pitchFamily="34" charset="0"/>
                <a:ea typeface="Calibri" pitchFamily="34" charset="-122"/>
                <a:cs typeface="Calibri" pitchFamily="34" charset="-120"/>
              </a:rPr>
              <a:t>$674</a:t>
            </a:r>
            <a:endParaRPr lang="en-US" sz="2600" dirty="0"/>
          </a:p>
        </p:txBody>
      </p:sp>
      <p:sp>
        <p:nvSpPr>
          <p:cNvPr id="31" name="Text 27"/>
          <p:cNvSpPr/>
          <p:nvPr/>
        </p:nvSpPr>
        <p:spPr>
          <a:xfrm>
            <a:off x="3822192" y="8558784"/>
            <a:ext cx="3035808" cy="329184"/>
          </a:xfrm>
          <a:prstGeom prst="rect">
            <a:avLst/>
          </a:prstGeom>
          <a:noFill/>
          <a:ln/>
        </p:spPr>
        <p:txBody>
          <a:bodyPr wrap="square" lIns="0" tIns="0" rIns="0" bIns="0" rtlCol="0" anchor="ctr"/>
          <a:lstStyle/>
          <a:p>
            <a:pPr algn="ctr"/>
            <a:r>
              <a:rPr lang="en-US" dirty="0">
                <a:solidFill>
                  <a:srgbClr val="7AAFC8"/>
                </a:solidFill>
                <a:latin typeface="Calibri" pitchFamily="34" charset="0"/>
                <a:ea typeface="Calibri" pitchFamily="34" charset="-122"/>
                <a:cs typeface="Calibri" pitchFamily="34" charset="-120"/>
              </a:rPr>
              <a:t>12%</a:t>
            </a:r>
            <a:endParaRPr lang="en-US" dirty="0"/>
          </a:p>
        </p:txBody>
      </p:sp>
      <p:sp>
        <p:nvSpPr>
          <p:cNvPr id="32" name="Text 28"/>
          <p:cNvSpPr/>
          <p:nvPr/>
        </p:nvSpPr>
        <p:spPr>
          <a:xfrm>
            <a:off x="3822192" y="8851392"/>
            <a:ext cx="3035808" cy="256032"/>
          </a:xfrm>
          <a:prstGeom prst="rect">
            <a:avLst/>
          </a:prstGeom>
          <a:noFill/>
          <a:ln/>
        </p:spPr>
        <p:txBody>
          <a:bodyPr wrap="square" lIns="0" tIns="0" rIns="0" bIns="0" rtlCol="0" anchor="ctr"/>
          <a:lstStyle/>
          <a:p>
            <a:pPr algn="ctr"/>
            <a:r>
              <a:rPr lang="en-US" sz="1600" dirty="0">
                <a:solidFill>
                  <a:srgbClr val="AACCE0"/>
                </a:solidFill>
                <a:latin typeface="Calibri" pitchFamily="34" charset="0"/>
                <a:ea typeface="Calibri" pitchFamily="34" charset="-122"/>
                <a:cs typeface="Calibri" pitchFamily="34" charset="-120"/>
              </a:rPr>
              <a:t>Inverter</a:t>
            </a:r>
            <a:endParaRPr lang="en-US" sz="1600" dirty="0"/>
          </a:p>
        </p:txBody>
      </p:sp>
      <p:sp>
        <p:nvSpPr>
          <p:cNvPr id="33" name="Shape 29"/>
          <p:cNvSpPr/>
          <p:nvPr/>
        </p:nvSpPr>
        <p:spPr>
          <a:xfrm>
            <a:off x="10808208" y="6473952"/>
            <a:ext cx="3035808" cy="1280160"/>
          </a:xfrm>
          <a:prstGeom prst="rect">
            <a:avLst/>
          </a:prstGeom>
          <a:solidFill>
            <a:srgbClr val="1C3D5A"/>
          </a:solidFill>
          <a:ln w="12700">
            <a:solidFill>
              <a:srgbClr val="1C3D5A"/>
            </a:solidFill>
            <a:prstDash val="solid"/>
          </a:ln>
        </p:spPr>
      </p:sp>
      <p:sp>
        <p:nvSpPr>
          <p:cNvPr id="34" name="Shape 30"/>
          <p:cNvSpPr/>
          <p:nvPr/>
        </p:nvSpPr>
        <p:spPr>
          <a:xfrm>
            <a:off x="10808208" y="6473952"/>
            <a:ext cx="3035808" cy="109728"/>
          </a:xfrm>
          <a:prstGeom prst="rect">
            <a:avLst/>
          </a:prstGeom>
          <a:solidFill>
            <a:srgbClr val="378ADD"/>
          </a:solidFill>
          <a:ln w="12700">
            <a:solidFill>
              <a:srgbClr val="378ADD"/>
            </a:solidFill>
            <a:prstDash val="solid"/>
          </a:ln>
        </p:spPr>
      </p:sp>
      <p:sp>
        <p:nvSpPr>
          <p:cNvPr id="35" name="Text 31"/>
          <p:cNvSpPr/>
          <p:nvPr/>
        </p:nvSpPr>
        <p:spPr>
          <a:xfrm>
            <a:off x="10808208" y="6601968"/>
            <a:ext cx="3035808" cy="548640"/>
          </a:xfrm>
          <a:prstGeom prst="rect">
            <a:avLst/>
          </a:prstGeom>
          <a:noFill/>
          <a:ln/>
        </p:spPr>
        <p:txBody>
          <a:bodyPr wrap="square" lIns="0" tIns="0" rIns="0" bIns="0" rtlCol="0" anchor="ctr"/>
          <a:lstStyle/>
          <a:p>
            <a:pPr algn="ctr"/>
            <a:r>
              <a:rPr lang="en-US" sz="2600" b="1" dirty="0">
                <a:solidFill>
                  <a:srgbClr val="FFFFFF"/>
                </a:solidFill>
                <a:latin typeface="Calibri" pitchFamily="34" charset="0"/>
                <a:ea typeface="Calibri" pitchFamily="34" charset="-122"/>
                <a:cs typeface="Calibri" pitchFamily="34" charset="-120"/>
              </a:rPr>
              <a:t>$1,628</a:t>
            </a:r>
            <a:endParaRPr lang="en-US" sz="2600" dirty="0"/>
          </a:p>
        </p:txBody>
      </p:sp>
      <p:sp>
        <p:nvSpPr>
          <p:cNvPr id="36" name="Text 32"/>
          <p:cNvSpPr/>
          <p:nvPr/>
        </p:nvSpPr>
        <p:spPr>
          <a:xfrm>
            <a:off x="10808208" y="7168896"/>
            <a:ext cx="3035808" cy="329184"/>
          </a:xfrm>
          <a:prstGeom prst="rect">
            <a:avLst/>
          </a:prstGeom>
          <a:noFill/>
          <a:ln/>
        </p:spPr>
        <p:txBody>
          <a:bodyPr wrap="square" lIns="0" tIns="0" rIns="0" bIns="0" rtlCol="0" anchor="ctr"/>
          <a:lstStyle/>
          <a:p>
            <a:pPr algn="ctr"/>
            <a:r>
              <a:rPr lang="en-US" dirty="0">
                <a:solidFill>
                  <a:srgbClr val="7AAFC8"/>
                </a:solidFill>
                <a:latin typeface="Calibri" pitchFamily="34" charset="0"/>
                <a:ea typeface="Calibri" pitchFamily="34" charset="-122"/>
                <a:cs typeface="Calibri" pitchFamily="34" charset="-120"/>
              </a:rPr>
              <a:t>38%</a:t>
            </a:r>
            <a:endParaRPr lang="en-US" dirty="0"/>
          </a:p>
        </p:txBody>
      </p:sp>
      <p:sp>
        <p:nvSpPr>
          <p:cNvPr id="37" name="Text 33"/>
          <p:cNvSpPr/>
          <p:nvPr/>
        </p:nvSpPr>
        <p:spPr>
          <a:xfrm>
            <a:off x="10808208" y="7461504"/>
            <a:ext cx="3035808" cy="256032"/>
          </a:xfrm>
          <a:prstGeom prst="rect">
            <a:avLst/>
          </a:prstGeom>
          <a:noFill/>
          <a:ln/>
        </p:spPr>
        <p:txBody>
          <a:bodyPr wrap="square" lIns="0" tIns="0" rIns="0" bIns="0" rtlCol="0" anchor="ctr"/>
          <a:lstStyle/>
          <a:p>
            <a:pPr algn="ctr"/>
            <a:r>
              <a:rPr lang="en-US" sz="1600" dirty="0">
                <a:solidFill>
                  <a:srgbClr val="AACCE0"/>
                </a:solidFill>
                <a:latin typeface="Calibri" pitchFamily="34" charset="0"/>
                <a:ea typeface="Calibri" pitchFamily="34" charset="-122"/>
                <a:cs typeface="Calibri" pitchFamily="34" charset="-120"/>
              </a:rPr>
              <a:t>Solar Panels</a:t>
            </a:r>
            <a:endParaRPr lang="en-US" sz="1600" dirty="0"/>
          </a:p>
        </p:txBody>
      </p:sp>
      <p:sp>
        <p:nvSpPr>
          <p:cNvPr id="38" name="Shape 34"/>
          <p:cNvSpPr/>
          <p:nvPr/>
        </p:nvSpPr>
        <p:spPr>
          <a:xfrm>
            <a:off x="13972032" y="6473952"/>
            <a:ext cx="3035808" cy="1280160"/>
          </a:xfrm>
          <a:prstGeom prst="rect">
            <a:avLst/>
          </a:prstGeom>
          <a:solidFill>
            <a:srgbClr val="1C3D5A"/>
          </a:solidFill>
          <a:ln w="12700">
            <a:solidFill>
              <a:srgbClr val="1C3D5A"/>
            </a:solidFill>
            <a:prstDash val="solid"/>
          </a:ln>
        </p:spPr>
      </p:sp>
      <p:sp>
        <p:nvSpPr>
          <p:cNvPr id="39" name="Shape 35"/>
          <p:cNvSpPr/>
          <p:nvPr/>
        </p:nvSpPr>
        <p:spPr>
          <a:xfrm>
            <a:off x="13972032" y="6473952"/>
            <a:ext cx="3035808" cy="109728"/>
          </a:xfrm>
          <a:prstGeom prst="rect">
            <a:avLst/>
          </a:prstGeom>
          <a:solidFill>
            <a:srgbClr val="1D9E75"/>
          </a:solidFill>
          <a:ln w="12700">
            <a:solidFill>
              <a:srgbClr val="1D9E75"/>
            </a:solidFill>
            <a:prstDash val="solid"/>
          </a:ln>
        </p:spPr>
      </p:sp>
      <p:sp>
        <p:nvSpPr>
          <p:cNvPr id="40" name="Text 36"/>
          <p:cNvSpPr/>
          <p:nvPr/>
        </p:nvSpPr>
        <p:spPr>
          <a:xfrm>
            <a:off x="13972032" y="6601968"/>
            <a:ext cx="3035808" cy="548640"/>
          </a:xfrm>
          <a:prstGeom prst="rect">
            <a:avLst/>
          </a:prstGeom>
          <a:noFill/>
          <a:ln/>
        </p:spPr>
        <p:txBody>
          <a:bodyPr wrap="square" lIns="0" tIns="0" rIns="0" bIns="0" rtlCol="0" anchor="ctr"/>
          <a:lstStyle/>
          <a:p>
            <a:pPr algn="ctr"/>
            <a:r>
              <a:rPr lang="en-US" sz="2600" b="1" dirty="0">
                <a:solidFill>
                  <a:srgbClr val="FFFFFF"/>
                </a:solidFill>
                <a:latin typeface="Calibri" pitchFamily="34" charset="0"/>
                <a:ea typeface="Calibri" pitchFamily="34" charset="-122"/>
                <a:cs typeface="Calibri" pitchFamily="34" charset="-120"/>
              </a:rPr>
              <a:t>$1,916</a:t>
            </a:r>
            <a:endParaRPr lang="en-US" sz="2600" dirty="0"/>
          </a:p>
        </p:txBody>
      </p:sp>
      <p:sp>
        <p:nvSpPr>
          <p:cNvPr id="41" name="Text 37"/>
          <p:cNvSpPr/>
          <p:nvPr/>
        </p:nvSpPr>
        <p:spPr>
          <a:xfrm>
            <a:off x="13972032" y="7168896"/>
            <a:ext cx="3035808" cy="329184"/>
          </a:xfrm>
          <a:prstGeom prst="rect">
            <a:avLst/>
          </a:prstGeom>
          <a:noFill/>
          <a:ln/>
        </p:spPr>
        <p:txBody>
          <a:bodyPr wrap="square" lIns="0" tIns="0" rIns="0" bIns="0" rtlCol="0" anchor="ctr"/>
          <a:lstStyle/>
          <a:p>
            <a:pPr algn="ctr"/>
            <a:r>
              <a:rPr lang="en-US" dirty="0">
                <a:solidFill>
                  <a:srgbClr val="7AAFC8"/>
                </a:solidFill>
                <a:latin typeface="Calibri" pitchFamily="34" charset="0"/>
                <a:ea typeface="Calibri" pitchFamily="34" charset="-122"/>
                <a:cs typeface="Calibri" pitchFamily="34" charset="-120"/>
              </a:rPr>
              <a:t>45%</a:t>
            </a:r>
            <a:endParaRPr lang="en-US" dirty="0"/>
          </a:p>
        </p:txBody>
      </p:sp>
      <p:sp>
        <p:nvSpPr>
          <p:cNvPr id="42" name="Text 38"/>
          <p:cNvSpPr/>
          <p:nvPr/>
        </p:nvSpPr>
        <p:spPr>
          <a:xfrm>
            <a:off x="13972032" y="7461504"/>
            <a:ext cx="3035808" cy="256032"/>
          </a:xfrm>
          <a:prstGeom prst="rect">
            <a:avLst/>
          </a:prstGeom>
          <a:noFill/>
          <a:ln/>
        </p:spPr>
        <p:txBody>
          <a:bodyPr wrap="square" lIns="0" tIns="0" rIns="0" bIns="0" rtlCol="0" anchor="ctr"/>
          <a:lstStyle/>
          <a:p>
            <a:pPr algn="ctr"/>
            <a:r>
              <a:rPr lang="en-US" sz="1600" dirty="0">
                <a:solidFill>
                  <a:srgbClr val="AACCE0"/>
                </a:solidFill>
                <a:latin typeface="Calibri" pitchFamily="34" charset="0"/>
                <a:ea typeface="Calibri" pitchFamily="34" charset="-122"/>
                <a:cs typeface="Calibri" pitchFamily="34" charset="-120"/>
              </a:rPr>
              <a:t>Racking</a:t>
            </a:r>
            <a:endParaRPr lang="en-US" sz="1600" dirty="0"/>
          </a:p>
        </p:txBody>
      </p:sp>
      <p:sp>
        <p:nvSpPr>
          <p:cNvPr id="43" name="Shape 39"/>
          <p:cNvSpPr/>
          <p:nvPr/>
        </p:nvSpPr>
        <p:spPr>
          <a:xfrm>
            <a:off x="10808208" y="7863840"/>
            <a:ext cx="3035808" cy="1280160"/>
          </a:xfrm>
          <a:prstGeom prst="rect">
            <a:avLst/>
          </a:prstGeom>
          <a:solidFill>
            <a:srgbClr val="1C3D5A"/>
          </a:solidFill>
          <a:ln w="12700">
            <a:solidFill>
              <a:srgbClr val="1C3D5A"/>
            </a:solidFill>
            <a:prstDash val="solid"/>
          </a:ln>
        </p:spPr>
      </p:sp>
      <p:sp>
        <p:nvSpPr>
          <p:cNvPr id="44" name="Shape 40"/>
          <p:cNvSpPr/>
          <p:nvPr/>
        </p:nvSpPr>
        <p:spPr>
          <a:xfrm>
            <a:off x="10808208" y="7863840"/>
            <a:ext cx="3035808" cy="109728"/>
          </a:xfrm>
          <a:prstGeom prst="rect">
            <a:avLst/>
          </a:prstGeom>
          <a:solidFill>
            <a:srgbClr val="D4537E"/>
          </a:solidFill>
          <a:ln w="12700">
            <a:solidFill>
              <a:srgbClr val="D4537E"/>
            </a:solidFill>
            <a:prstDash val="solid"/>
          </a:ln>
        </p:spPr>
      </p:sp>
      <p:sp>
        <p:nvSpPr>
          <p:cNvPr id="45" name="Text 41"/>
          <p:cNvSpPr/>
          <p:nvPr/>
        </p:nvSpPr>
        <p:spPr>
          <a:xfrm>
            <a:off x="10808208" y="7991856"/>
            <a:ext cx="3035808" cy="548640"/>
          </a:xfrm>
          <a:prstGeom prst="rect">
            <a:avLst/>
          </a:prstGeom>
          <a:noFill/>
          <a:ln/>
        </p:spPr>
        <p:txBody>
          <a:bodyPr wrap="square" lIns="0" tIns="0" rIns="0" bIns="0" rtlCol="0" anchor="ctr"/>
          <a:lstStyle/>
          <a:p>
            <a:pPr algn="ctr"/>
            <a:r>
              <a:rPr lang="en-US" sz="2600" b="1" dirty="0">
                <a:solidFill>
                  <a:srgbClr val="FFFFFF"/>
                </a:solidFill>
                <a:latin typeface="Calibri" pitchFamily="34" charset="0"/>
                <a:ea typeface="Calibri" pitchFamily="34" charset="-122"/>
                <a:cs typeface="Calibri" pitchFamily="34" charset="-120"/>
              </a:rPr>
              <a:t>$251</a:t>
            </a:r>
            <a:endParaRPr lang="en-US" sz="2600" dirty="0"/>
          </a:p>
        </p:txBody>
      </p:sp>
      <p:sp>
        <p:nvSpPr>
          <p:cNvPr id="46" name="Text 42"/>
          <p:cNvSpPr/>
          <p:nvPr/>
        </p:nvSpPr>
        <p:spPr>
          <a:xfrm>
            <a:off x="10808208" y="8558784"/>
            <a:ext cx="3035808" cy="329184"/>
          </a:xfrm>
          <a:prstGeom prst="rect">
            <a:avLst/>
          </a:prstGeom>
          <a:noFill/>
          <a:ln/>
        </p:spPr>
        <p:txBody>
          <a:bodyPr wrap="square" lIns="0" tIns="0" rIns="0" bIns="0" rtlCol="0" anchor="ctr"/>
          <a:lstStyle/>
          <a:p>
            <a:pPr algn="ctr"/>
            <a:r>
              <a:rPr lang="en-US" dirty="0">
                <a:solidFill>
                  <a:srgbClr val="7AAFC8"/>
                </a:solidFill>
                <a:latin typeface="Calibri" pitchFamily="34" charset="0"/>
                <a:ea typeface="Calibri" pitchFamily="34" charset="-122"/>
                <a:cs typeface="Calibri" pitchFamily="34" charset="-120"/>
              </a:rPr>
              <a:t>6%</a:t>
            </a:r>
            <a:endParaRPr lang="en-US" dirty="0"/>
          </a:p>
        </p:txBody>
      </p:sp>
      <p:sp>
        <p:nvSpPr>
          <p:cNvPr id="47" name="Text 43"/>
          <p:cNvSpPr/>
          <p:nvPr/>
        </p:nvSpPr>
        <p:spPr>
          <a:xfrm>
            <a:off x="10808208" y="8851392"/>
            <a:ext cx="3035808" cy="256032"/>
          </a:xfrm>
          <a:prstGeom prst="rect">
            <a:avLst/>
          </a:prstGeom>
          <a:noFill/>
          <a:ln/>
        </p:spPr>
        <p:txBody>
          <a:bodyPr wrap="square" lIns="0" tIns="0" rIns="0" bIns="0" rtlCol="0" anchor="ctr"/>
          <a:lstStyle/>
          <a:p>
            <a:pPr algn="ctr"/>
            <a:r>
              <a:rPr lang="en-US" sz="1600" dirty="0">
                <a:solidFill>
                  <a:srgbClr val="AACCE0"/>
                </a:solidFill>
                <a:latin typeface="Calibri" pitchFamily="34" charset="0"/>
                <a:ea typeface="Calibri" pitchFamily="34" charset="-122"/>
                <a:cs typeface="Calibri" pitchFamily="34" charset="-120"/>
              </a:rPr>
              <a:t>Batteries</a:t>
            </a:r>
            <a:endParaRPr lang="en-US" sz="1600" dirty="0"/>
          </a:p>
        </p:txBody>
      </p:sp>
      <p:sp>
        <p:nvSpPr>
          <p:cNvPr id="48" name="Shape 44"/>
          <p:cNvSpPr/>
          <p:nvPr/>
        </p:nvSpPr>
        <p:spPr>
          <a:xfrm>
            <a:off x="13972032" y="7863840"/>
            <a:ext cx="3035808" cy="1280160"/>
          </a:xfrm>
          <a:prstGeom prst="rect">
            <a:avLst/>
          </a:prstGeom>
          <a:solidFill>
            <a:srgbClr val="1C3D5A"/>
          </a:solidFill>
          <a:ln w="12700">
            <a:solidFill>
              <a:srgbClr val="1C3D5A"/>
            </a:solidFill>
            <a:prstDash val="solid"/>
          </a:ln>
        </p:spPr>
      </p:sp>
      <p:sp>
        <p:nvSpPr>
          <p:cNvPr id="49" name="Shape 45"/>
          <p:cNvSpPr/>
          <p:nvPr/>
        </p:nvSpPr>
        <p:spPr>
          <a:xfrm>
            <a:off x="13972032" y="7863840"/>
            <a:ext cx="3035808" cy="109728"/>
          </a:xfrm>
          <a:prstGeom prst="rect">
            <a:avLst/>
          </a:prstGeom>
          <a:solidFill>
            <a:srgbClr val="BA7517"/>
          </a:solidFill>
          <a:ln w="12700">
            <a:solidFill>
              <a:srgbClr val="BA7517"/>
            </a:solidFill>
            <a:prstDash val="solid"/>
          </a:ln>
        </p:spPr>
      </p:sp>
      <p:sp>
        <p:nvSpPr>
          <p:cNvPr id="50" name="Text 46"/>
          <p:cNvSpPr/>
          <p:nvPr/>
        </p:nvSpPr>
        <p:spPr>
          <a:xfrm>
            <a:off x="13972032" y="7991856"/>
            <a:ext cx="3035808" cy="548640"/>
          </a:xfrm>
          <a:prstGeom prst="rect">
            <a:avLst/>
          </a:prstGeom>
          <a:noFill/>
          <a:ln/>
        </p:spPr>
        <p:txBody>
          <a:bodyPr wrap="square" lIns="0" tIns="0" rIns="0" bIns="0" rtlCol="0" anchor="ctr"/>
          <a:lstStyle/>
          <a:p>
            <a:pPr algn="ctr"/>
            <a:r>
              <a:rPr lang="en-US" sz="2600" b="1" dirty="0">
                <a:solidFill>
                  <a:srgbClr val="FFFFFF"/>
                </a:solidFill>
                <a:latin typeface="Calibri" pitchFamily="34" charset="0"/>
                <a:ea typeface="Calibri" pitchFamily="34" charset="-122"/>
                <a:cs typeface="Calibri" pitchFamily="34" charset="-120"/>
              </a:rPr>
              <a:t>$435</a:t>
            </a:r>
            <a:endParaRPr lang="en-US" sz="2600" dirty="0"/>
          </a:p>
        </p:txBody>
      </p:sp>
      <p:sp>
        <p:nvSpPr>
          <p:cNvPr id="51" name="Text 47"/>
          <p:cNvSpPr/>
          <p:nvPr/>
        </p:nvSpPr>
        <p:spPr>
          <a:xfrm>
            <a:off x="13972032" y="8558784"/>
            <a:ext cx="3035808" cy="329184"/>
          </a:xfrm>
          <a:prstGeom prst="rect">
            <a:avLst/>
          </a:prstGeom>
          <a:noFill/>
          <a:ln/>
        </p:spPr>
        <p:txBody>
          <a:bodyPr wrap="square" lIns="0" tIns="0" rIns="0" bIns="0" rtlCol="0" anchor="ctr"/>
          <a:lstStyle/>
          <a:p>
            <a:pPr algn="ctr"/>
            <a:r>
              <a:rPr lang="en-US" dirty="0">
                <a:solidFill>
                  <a:srgbClr val="7AAFC8"/>
                </a:solidFill>
                <a:latin typeface="Calibri" pitchFamily="34" charset="0"/>
                <a:ea typeface="Calibri" pitchFamily="34" charset="-122"/>
                <a:cs typeface="Calibri" pitchFamily="34" charset="-120"/>
              </a:rPr>
              <a:t>10%</a:t>
            </a:r>
            <a:endParaRPr lang="en-US" dirty="0"/>
          </a:p>
        </p:txBody>
      </p:sp>
      <p:sp>
        <p:nvSpPr>
          <p:cNvPr id="52" name="Text 48"/>
          <p:cNvSpPr/>
          <p:nvPr/>
        </p:nvSpPr>
        <p:spPr>
          <a:xfrm>
            <a:off x="13972032" y="8851392"/>
            <a:ext cx="3035808" cy="256032"/>
          </a:xfrm>
          <a:prstGeom prst="rect">
            <a:avLst/>
          </a:prstGeom>
          <a:noFill/>
          <a:ln/>
        </p:spPr>
        <p:txBody>
          <a:bodyPr wrap="square" lIns="0" tIns="0" rIns="0" bIns="0" rtlCol="0" anchor="ctr"/>
          <a:lstStyle/>
          <a:p>
            <a:pPr algn="ctr"/>
            <a:r>
              <a:rPr lang="en-US" sz="1600" dirty="0">
                <a:solidFill>
                  <a:srgbClr val="AACCE0"/>
                </a:solidFill>
                <a:latin typeface="Calibri" pitchFamily="34" charset="0"/>
                <a:ea typeface="Calibri" pitchFamily="34" charset="-122"/>
                <a:cs typeface="Calibri" pitchFamily="34" charset="-120"/>
              </a:rPr>
              <a:t>Inverter</a:t>
            </a:r>
            <a:endParaRPr lang="en-US" sz="1600" dirty="0"/>
          </a:p>
        </p:txBody>
      </p:sp>
      <p:sp>
        <p:nvSpPr>
          <p:cNvPr id="53" name="Text 49"/>
          <p:cNvSpPr/>
          <p:nvPr/>
        </p:nvSpPr>
        <p:spPr>
          <a:xfrm>
            <a:off x="7315200" y="1536192"/>
            <a:ext cx="2962656" cy="1316736"/>
          </a:xfrm>
          <a:prstGeom prst="rect">
            <a:avLst/>
          </a:prstGeom>
          <a:noFill/>
          <a:ln/>
        </p:spPr>
        <p:txBody>
          <a:bodyPr wrap="square" lIns="0" tIns="0" rIns="0" bIns="0" rtlCol="0" anchor="ctr"/>
          <a:lstStyle/>
          <a:p>
            <a:pPr algn="ctr"/>
            <a:r>
              <a:rPr lang="en-US" sz="2000" b="1" i="1" dirty="0">
                <a:solidFill>
                  <a:srgbClr val="334155"/>
                </a:solidFill>
                <a:latin typeface="Calibri" pitchFamily="34" charset="0"/>
                <a:ea typeface="Calibri" pitchFamily="34" charset="-122"/>
                <a:cs typeface="Calibri" pitchFamily="34" charset="-120"/>
              </a:rPr>
              <a:t>The world was</a:t>
            </a:r>
            <a:endParaRPr lang="en-US" sz="2000" dirty="0"/>
          </a:p>
          <a:p>
            <a:pPr algn="ctr"/>
            <a:r>
              <a:rPr lang="en-US" sz="2000" b="1" i="1" dirty="0">
                <a:solidFill>
                  <a:srgbClr val="334155"/>
                </a:solidFill>
                <a:latin typeface="Calibri" pitchFamily="34" charset="0"/>
                <a:ea typeface="Calibri" pitchFamily="34" charset="-122"/>
                <a:cs typeface="Calibri" pitchFamily="34" charset="-120"/>
              </a:rPr>
              <a:t>working against it...</a:t>
            </a:r>
            <a:endParaRPr lang="en-US" sz="2000" dirty="0"/>
          </a:p>
        </p:txBody>
      </p:sp>
      <p:sp>
        <p:nvSpPr>
          <p:cNvPr id="54" name="Shape 50"/>
          <p:cNvSpPr/>
          <p:nvPr/>
        </p:nvSpPr>
        <p:spPr>
          <a:xfrm>
            <a:off x="7461504" y="3054096"/>
            <a:ext cx="2670048" cy="640080"/>
          </a:xfrm>
          <a:prstGeom prst="rect">
            <a:avLst/>
          </a:prstGeom>
          <a:solidFill>
            <a:srgbClr val="FCEAE9"/>
          </a:solidFill>
          <a:ln w="6350">
            <a:solidFill>
              <a:srgbClr val="F5B7B1"/>
            </a:solidFill>
            <a:prstDash val="solid"/>
          </a:ln>
        </p:spPr>
      </p:sp>
      <p:sp>
        <p:nvSpPr>
          <p:cNvPr id="55" name="Text 51"/>
          <p:cNvSpPr/>
          <p:nvPr/>
        </p:nvSpPr>
        <p:spPr>
          <a:xfrm>
            <a:off x="7461504" y="3054096"/>
            <a:ext cx="2670048" cy="640080"/>
          </a:xfrm>
          <a:prstGeom prst="rect">
            <a:avLst/>
          </a:prstGeom>
          <a:noFill/>
          <a:ln/>
        </p:spPr>
        <p:txBody>
          <a:bodyPr wrap="square" lIns="0" tIns="0" rIns="0" bIns="0" rtlCol="0" anchor="ctr"/>
          <a:lstStyle/>
          <a:p>
            <a:pPr algn="ctr"/>
            <a:r>
              <a:rPr lang="en-US" sz="1700" dirty="0">
                <a:solidFill>
                  <a:srgbClr val="C0392B"/>
                </a:solidFill>
                <a:latin typeface="Calibri" pitchFamily="34" charset="0"/>
                <a:ea typeface="Calibri" pitchFamily="34" charset="-122"/>
                <a:cs typeface="Calibri" pitchFamily="34" charset="-120"/>
              </a:rPr>
              <a:t>30% tax credits — gone</a:t>
            </a:r>
            <a:endParaRPr lang="en-US" sz="1700" dirty="0"/>
          </a:p>
        </p:txBody>
      </p:sp>
      <p:sp>
        <p:nvSpPr>
          <p:cNvPr id="56" name="Shape 52"/>
          <p:cNvSpPr/>
          <p:nvPr/>
        </p:nvSpPr>
        <p:spPr>
          <a:xfrm>
            <a:off x="7461504" y="3858768"/>
            <a:ext cx="2670048" cy="640080"/>
          </a:xfrm>
          <a:prstGeom prst="rect">
            <a:avLst/>
          </a:prstGeom>
          <a:solidFill>
            <a:srgbClr val="FCEAE9"/>
          </a:solidFill>
          <a:ln w="6350">
            <a:solidFill>
              <a:srgbClr val="F5B7B1"/>
            </a:solidFill>
            <a:prstDash val="solid"/>
          </a:ln>
        </p:spPr>
      </p:sp>
      <p:sp>
        <p:nvSpPr>
          <p:cNvPr id="57" name="Text 53"/>
          <p:cNvSpPr/>
          <p:nvPr/>
        </p:nvSpPr>
        <p:spPr>
          <a:xfrm>
            <a:off x="7461504" y="3858768"/>
            <a:ext cx="2670048" cy="640080"/>
          </a:xfrm>
          <a:prstGeom prst="rect">
            <a:avLst/>
          </a:prstGeom>
          <a:noFill/>
          <a:ln/>
        </p:spPr>
        <p:txBody>
          <a:bodyPr wrap="square" lIns="0" tIns="0" rIns="0" bIns="0" rtlCol="0" anchor="ctr"/>
          <a:lstStyle/>
          <a:p>
            <a:pPr algn="ctr"/>
            <a:r>
              <a:rPr lang="en-US" sz="1700" dirty="0">
                <a:solidFill>
                  <a:srgbClr val="C0392B"/>
                </a:solidFill>
                <a:latin typeface="Calibri" pitchFamily="34" charset="0"/>
                <a:ea typeface="Calibri" pitchFamily="34" charset="-122"/>
                <a:cs typeface="Calibri" pitchFamily="34" charset="-120"/>
              </a:rPr>
              <a:t>Import tariffs ↑</a:t>
            </a:r>
            <a:endParaRPr lang="en-US" sz="1700" dirty="0"/>
          </a:p>
        </p:txBody>
      </p:sp>
      <p:sp>
        <p:nvSpPr>
          <p:cNvPr id="58" name="Shape 54"/>
          <p:cNvSpPr/>
          <p:nvPr/>
        </p:nvSpPr>
        <p:spPr>
          <a:xfrm>
            <a:off x="7461504" y="4663440"/>
            <a:ext cx="2670048" cy="640080"/>
          </a:xfrm>
          <a:prstGeom prst="rect">
            <a:avLst/>
          </a:prstGeom>
          <a:solidFill>
            <a:srgbClr val="FCEAE9"/>
          </a:solidFill>
          <a:ln w="6350">
            <a:solidFill>
              <a:srgbClr val="F5B7B1"/>
            </a:solidFill>
            <a:prstDash val="solid"/>
          </a:ln>
        </p:spPr>
      </p:sp>
      <p:sp>
        <p:nvSpPr>
          <p:cNvPr id="59" name="Text 55"/>
          <p:cNvSpPr/>
          <p:nvPr/>
        </p:nvSpPr>
        <p:spPr>
          <a:xfrm>
            <a:off x="7461504" y="4663440"/>
            <a:ext cx="2670048" cy="640080"/>
          </a:xfrm>
          <a:prstGeom prst="rect">
            <a:avLst/>
          </a:prstGeom>
          <a:noFill/>
          <a:ln/>
        </p:spPr>
        <p:txBody>
          <a:bodyPr wrap="square" lIns="0" tIns="0" rIns="0" bIns="0" rtlCol="0" anchor="ctr"/>
          <a:lstStyle/>
          <a:p>
            <a:pPr algn="ctr"/>
            <a:r>
              <a:rPr lang="en-US" sz="1700" dirty="0">
                <a:solidFill>
                  <a:srgbClr val="C0392B"/>
                </a:solidFill>
                <a:latin typeface="Calibri" pitchFamily="34" charset="0"/>
                <a:ea typeface="Calibri" pitchFamily="34" charset="-122"/>
                <a:cs typeface="Calibri" pitchFamily="34" charset="-120"/>
              </a:rPr>
              <a:t>Additional taxes ↑</a:t>
            </a:r>
            <a:endParaRPr lang="en-US" sz="1700" dirty="0"/>
          </a:p>
        </p:txBody>
      </p:sp>
      <p:sp>
        <p:nvSpPr>
          <p:cNvPr id="60" name="Shape 56"/>
          <p:cNvSpPr/>
          <p:nvPr/>
        </p:nvSpPr>
        <p:spPr>
          <a:xfrm>
            <a:off x="7461504" y="5468112"/>
            <a:ext cx="2670048" cy="640080"/>
          </a:xfrm>
          <a:prstGeom prst="rect">
            <a:avLst/>
          </a:prstGeom>
          <a:solidFill>
            <a:srgbClr val="FCEAE9"/>
          </a:solidFill>
          <a:ln w="6350">
            <a:solidFill>
              <a:srgbClr val="F5B7B1"/>
            </a:solidFill>
            <a:prstDash val="solid"/>
          </a:ln>
        </p:spPr>
      </p:sp>
      <p:sp>
        <p:nvSpPr>
          <p:cNvPr id="61" name="Text 57"/>
          <p:cNvSpPr/>
          <p:nvPr/>
        </p:nvSpPr>
        <p:spPr>
          <a:xfrm>
            <a:off x="7461504" y="5468112"/>
            <a:ext cx="2670048" cy="640080"/>
          </a:xfrm>
          <a:prstGeom prst="rect">
            <a:avLst/>
          </a:prstGeom>
          <a:noFill/>
          <a:ln/>
        </p:spPr>
        <p:txBody>
          <a:bodyPr wrap="square" lIns="0" tIns="0" rIns="0" bIns="0" rtlCol="0" anchor="ctr"/>
          <a:lstStyle/>
          <a:p>
            <a:pPr algn="ctr"/>
            <a:r>
              <a:rPr lang="en-US" sz="1700" dirty="0">
                <a:solidFill>
                  <a:srgbClr val="C0392B"/>
                </a:solidFill>
                <a:latin typeface="Calibri" pitchFamily="34" charset="0"/>
                <a:ea typeface="Calibri" pitchFamily="34" charset="-122"/>
                <a:cs typeface="Calibri" pitchFamily="34" charset="-120"/>
              </a:rPr>
              <a:t>Inflation ↑</a:t>
            </a:r>
            <a:endParaRPr lang="en-US" sz="1700" dirty="0"/>
          </a:p>
        </p:txBody>
      </p:sp>
      <p:sp>
        <p:nvSpPr>
          <p:cNvPr id="62" name="Shape 58"/>
          <p:cNvSpPr/>
          <p:nvPr/>
        </p:nvSpPr>
        <p:spPr>
          <a:xfrm>
            <a:off x="8796528" y="6400800"/>
            <a:ext cx="0" cy="457200"/>
          </a:xfrm>
          <a:prstGeom prst="line">
            <a:avLst/>
          </a:prstGeom>
          <a:noFill/>
          <a:ln w="31750">
            <a:solidFill>
              <a:srgbClr val="1D9E75"/>
            </a:solidFill>
            <a:prstDash val="solid"/>
          </a:ln>
        </p:spPr>
      </p:sp>
      <p:sp>
        <p:nvSpPr>
          <p:cNvPr id="63" name="Text 59"/>
          <p:cNvSpPr/>
          <p:nvPr/>
        </p:nvSpPr>
        <p:spPr>
          <a:xfrm>
            <a:off x="7863840" y="6729984"/>
            <a:ext cx="1865376" cy="402336"/>
          </a:xfrm>
          <a:prstGeom prst="rect">
            <a:avLst/>
          </a:prstGeom>
          <a:noFill/>
          <a:ln/>
        </p:spPr>
        <p:txBody>
          <a:bodyPr wrap="square" lIns="0" tIns="0" rIns="0" bIns="0" rtlCol="0" anchor="ctr"/>
          <a:lstStyle/>
          <a:p>
            <a:pPr algn="ctr"/>
            <a:r>
              <a:rPr lang="en-US" sz="2200" dirty="0">
                <a:solidFill>
                  <a:srgbClr val="1D9E75"/>
                </a:solidFill>
                <a:latin typeface="Calibri" pitchFamily="34" charset="0"/>
                <a:ea typeface="Calibri" pitchFamily="34" charset="-122"/>
                <a:cs typeface="Calibri" pitchFamily="34" charset="-120"/>
              </a:rPr>
              <a:t>▼</a:t>
            </a:r>
            <a:endParaRPr lang="en-US" sz="2200" dirty="0"/>
          </a:p>
        </p:txBody>
      </p:sp>
      <p:sp>
        <p:nvSpPr>
          <p:cNvPr id="64" name="Shape 60"/>
          <p:cNvSpPr/>
          <p:nvPr/>
        </p:nvSpPr>
        <p:spPr>
          <a:xfrm>
            <a:off x="7571232" y="7168896"/>
            <a:ext cx="2450592" cy="950976"/>
          </a:xfrm>
          <a:prstGeom prst="roundRect">
            <a:avLst>
              <a:gd name="adj" fmla="val 19231"/>
            </a:avLst>
          </a:prstGeom>
          <a:solidFill>
            <a:srgbClr val="1D9E75"/>
          </a:solidFill>
          <a:ln w="12700">
            <a:solidFill>
              <a:srgbClr val="1D9E75"/>
            </a:solidFill>
            <a:prstDash val="solid"/>
          </a:ln>
        </p:spPr>
      </p:sp>
      <p:sp>
        <p:nvSpPr>
          <p:cNvPr id="65" name="Text 61"/>
          <p:cNvSpPr/>
          <p:nvPr/>
        </p:nvSpPr>
        <p:spPr>
          <a:xfrm>
            <a:off x="7571232" y="7168896"/>
            <a:ext cx="2450592" cy="950976"/>
          </a:xfrm>
          <a:prstGeom prst="rect">
            <a:avLst/>
          </a:prstGeom>
          <a:noFill/>
          <a:ln/>
        </p:spPr>
        <p:txBody>
          <a:bodyPr wrap="square" lIns="0" tIns="0" rIns="0" bIns="0" rtlCol="0" anchor="ctr"/>
          <a:lstStyle/>
          <a:p>
            <a:pPr algn="ctr"/>
            <a:r>
              <a:rPr lang="en-US" sz="4000" b="1" dirty="0">
                <a:solidFill>
                  <a:srgbClr val="FFFFFF"/>
                </a:solidFill>
                <a:latin typeface="Calibri" pitchFamily="34" charset="0"/>
                <a:ea typeface="Calibri" pitchFamily="34" charset="-122"/>
                <a:cs typeface="Calibri" pitchFamily="34" charset="-120"/>
              </a:rPr>
              <a:t>− 24%</a:t>
            </a:r>
            <a:endParaRPr lang="en-US" sz="4000" dirty="0"/>
          </a:p>
        </p:txBody>
      </p:sp>
      <p:sp>
        <p:nvSpPr>
          <p:cNvPr id="66" name="Text 62"/>
          <p:cNvSpPr/>
          <p:nvPr/>
        </p:nvSpPr>
        <p:spPr>
          <a:xfrm>
            <a:off x="7315200" y="8193024"/>
            <a:ext cx="2962656" cy="438912"/>
          </a:xfrm>
          <a:prstGeom prst="rect">
            <a:avLst/>
          </a:prstGeom>
          <a:noFill/>
          <a:ln/>
        </p:spPr>
        <p:txBody>
          <a:bodyPr wrap="square" lIns="0" tIns="0" rIns="0" bIns="0" rtlCol="0" anchor="ctr"/>
          <a:lstStyle/>
          <a:p>
            <a:pPr algn="ctr"/>
            <a:r>
              <a:rPr lang="en-US" sz="2000" b="1" dirty="0">
                <a:solidFill>
                  <a:srgbClr val="1D9E75"/>
                </a:solidFill>
                <a:latin typeface="Calibri" pitchFamily="34" charset="0"/>
                <a:ea typeface="Calibri" pitchFamily="34" charset="-122"/>
                <a:cs typeface="Calibri" pitchFamily="34" charset="-120"/>
              </a:rPr>
              <a:t>− $1,329</a:t>
            </a:r>
            <a:endParaRPr lang="en-US" sz="2000" dirty="0"/>
          </a:p>
        </p:txBody>
      </p:sp>
      <p:sp>
        <p:nvSpPr>
          <p:cNvPr id="67" name="Text 63"/>
          <p:cNvSpPr/>
          <p:nvPr/>
        </p:nvSpPr>
        <p:spPr>
          <a:xfrm>
            <a:off x="7315200" y="8668512"/>
            <a:ext cx="2962656" cy="548640"/>
          </a:xfrm>
          <a:prstGeom prst="rect">
            <a:avLst/>
          </a:prstGeom>
          <a:noFill/>
          <a:ln/>
        </p:spPr>
        <p:txBody>
          <a:bodyPr wrap="square" lIns="0" tIns="0" rIns="0" bIns="0" rtlCol="0" anchor="ctr"/>
          <a:lstStyle/>
          <a:p>
            <a:pPr algn="ctr"/>
            <a:r>
              <a:rPr lang="en-US" sz="2000" b="1" i="1" dirty="0">
                <a:solidFill>
                  <a:srgbClr val="334155"/>
                </a:solidFill>
                <a:latin typeface="Calibri" pitchFamily="34" charset="0"/>
                <a:ea typeface="Calibri" pitchFamily="34" charset="-122"/>
                <a:cs typeface="Calibri" pitchFamily="34" charset="-120"/>
              </a:rPr>
              <a:t>...and it won anyway.</a:t>
            </a:r>
            <a:endParaRPr lang="en-US" sz="2000" dirty="0"/>
          </a:p>
        </p:txBody>
      </p:sp>
      <p:sp>
        <p:nvSpPr>
          <p:cNvPr id="68" name="Text 64"/>
          <p:cNvSpPr/>
          <p:nvPr/>
        </p:nvSpPr>
        <p:spPr>
          <a:xfrm>
            <a:off x="0" y="9948672"/>
            <a:ext cx="18288000" cy="338328"/>
          </a:xfrm>
          <a:prstGeom prst="rect">
            <a:avLst/>
          </a:prstGeom>
          <a:noFill/>
          <a:ln/>
        </p:spPr>
        <p:txBody>
          <a:bodyPr wrap="square" lIns="0" tIns="0" rIns="0" bIns="0" rtlCol="0" anchor="ctr"/>
          <a:lstStyle/>
          <a:p>
            <a:pPr algn="ctr"/>
            <a:r>
              <a:rPr lang="en-US" sz="1600" dirty="0">
                <a:solidFill>
                  <a:srgbClr val="1D9E75"/>
                </a:solidFill>
                <a:latin typeface="Calibri" pitchFamily="34" charset="0"/>
                <a:ea typeface="Calibri" pitchFamily="34" charset="-122"/>
                <a:cs typeface="Calibri" pitchFamily="34" charset="-120"/>
              </a:rPr>
              <a:t>Battery prices have fallen dramatically — 5 kWh option dropped from $1,495 (2024) to $251 (2026)</a:t>
            </a:r>
            <a:endParaRPr lang="en-US" sz="16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2752006" y="-32238"/>
            <a:ext cx="21022421" cy="10536668"/>
          </a:xfrm>
          <a:custGeom>
            <a:avLst/>
            <a:gdLst/>
            <a:ahLst/>
            <a:cxnLst/>
            <a:rect l="l" t="t" r="r" b="b"/>
            <a:pathLst>
              <a:path w="5087522" h="10540203">
                <a:moveTo>
                  <a:pt x="0" y="0"/>
                </a:moveTo>
                <a:lnTo>
                  <a:pt x="5087522" y="0"/>
                </a:lnTo>
                <a:lnTo>
                  <a:pt x="5087522" y="10540203"/>
                </a:lnTo>
                <a:lnTo>
                  <a:pt x="0" y="10540203"/>
                </a:lnTo>
                <a:lnTo>
                  <a:pt x="0" y="0"/>
                </a:lnTo>
                <a:close/>
              </a:path>
            </a:pathLst>
          </a:custGeom>
          <a:solidFill>
            <a:schemeClr val="accent1">
              <a:lumMod val="75000"/>
            </a:schemeClr>
          </a:solidFill>
        </p:spPr>
        <p:txBody>
          <a:bodyPr/>
          <a:lstStyle/>
          <a:p>
            <a:endParaRPr lang="en-US" dirty="0"/>
          </a:p>
          <a:p>
            <a:endParaRPr lang="en-US" dirty="0"/>
          </a:p>
        </p:txBody>
      </p:sp>
      <p:sp>
        <p:nvSpPr>
          <p:cNvPr id="6" name="TextBox 6"/>
          <p:cNvSpPr txBox="1"/>
          <p:nvPr/>
        </p:nvSpPr>
        <p:spPr>
          <a:xfrm>
            <a:off x="8229600" y="992306"/>
            <a:ext cx="18416398" cy="1424236"/>
          </a:xfrm>
          <a:prstGeom prst="rect">
            <a:avLst/>
          </a:prstGeom>
        </p:spPr>
        <p:txBody>
          <a:bodyPr wrap="square" lIns="0" tIns="0" rIns="0" bIns="0" rtlCol="0" anchor="t">
            <a:spAutoFit/>
          </a:bodyPr>
          <a:lstStyle/>
          <a:p>
            <a:pPr algn="l">
              <a:lnSpc>
                <a:spcPts val="4552"/>
              </a:lnSpc>
            </a:pPr>
            <a:endParaRPr dirty="0"/>
          </a:p>
          <a:p>
            <a:pPr algn="l">
              <a:lnSpc>
                <a:spcPts val="6998"/>
              </a:lnSpc>
            </a:pPr>
            <a:r>
              <a:rPr lang="en-US" sz="4400" dirty="0">
                <a:solidFill>
                  <a:schemeClr val="bg2"/>
                </a:solidFill>
                <a:latin typeface="+mj-lt"/>
                <a:ea typeface="Calibri" panose="020F0502020204030204" pitchFamily="34" charset="0"/>
                <a:cs typeface="Calibri" panose="020F0502020204030204" pitchFamily="34" charset="0"/>
                <a:sym typeface="Helvetica World"/>
              </a:rPr>
              <a:t>Demonstrated</a:t>
            </a:r>
            <a:r>
              <a:rPr lang="en-US" sz="4400" dirty="0">
                <a:solidFill>
                  <a:schemeClr val="bg2"/>
                </a:solidFill>
                <a:latin typeface="Helvetica World"/>
                <a:ea typeface="Helvetica World"/>
                <a:cs typeface="Helvetica World"/>
                <a:sym typeface="Helvetica World"/>
              </a:rPr>
              <a:t> portability</a:t>
            </a:r>
          </a:p>
        </p:txBody>
      </p:sp>
      <p:grpSp>
        <p:nvGrpSpPr>
          <p:cNvPr id="7" name="Group 7"/>
          <p:cNvGrpSpPr/>
          <p:nvPr/>
        </p:nvGrpSpPr>
        <p:grpSpPr>
          <a:xfrm>
            <a:off x="374914" y="9649396"/>
            <a:ext cx="3968486" cy="365122"/>
            <a:chOff x="0" y="0"/>
            <a:chExt cx="5291315" cy="486829"/>
          </a:xfrm>
        </p:grpSpPr>
        <p:sp>
          <p:nvSpPr>
            <p:cNvPr id="8" name="Freeform 8"/>
            <p:cNvSpPr/>
            <p:nvPr/>
          </p:nvSpPr>
          <p:spPr>
            <a:xfrm>
              <a:off x="0" y="0"/>
              <a:ext cx="5291311" cy="486833"/>
            </a:xfrm>
            <a:custGeom>
              <a:avLst/>
              <a:gdLst/>
              <a:ahLst/>
              <a:cxnLst/>
              <a:rect l="l" t="t" r="r" b="b"/>
              <a:pathLst>
                <a:path w="5291311" h="486833">
                  <a:moveTo>
                    <a:pt x="0" y="0"/>
                  </a:moveTo>
                  <a:lnTo>
                    <a:pt x="5291311" y="0"/>
                  </a:lnTo>
                  <a:lnTo>
                    <a:pt x="5291311" y="486833"/>
                  </a:lnTo>
                  <a:lnTo>
                    <a:pt x="0" y="486833"/>
                  </a:lnTo>
                  <a:close/>
                </a:path>
              </a:pathLst>
            </a:custGeom>
            <a:blipFill>
              <a:blip r:embed="rId4">
                <a:alphaModFix amt="0"/>
              </a:blip>
              <a:stretch>
                <a:fillRect t="-161780" b="-161779"/>
              </a:stretch>
            </a:blipFill>
          </p:spPr>
        </p:sp>
        <p:sp>
          <p:nvSpPr>
            <p:cNvPr id="9" name="TextBox 9"/>
            <p:cNvSpPr txBox="1"/>
            <p:nvPr/>
          </p:nvSpPr>
          <p:spPr>
            <a:xfrm>
              <a:off x="0" y="-19050"/>
              <a:ext cx="5291315" cy="505879"/>
            </a:xfrm>
            <a:prstGeom prst="rect">
              <a:avLst/>
            </a:prstGeom>
          </p:spPr>
          <p:txBody>
            <a:bodyPr lIns="0" tIns="0" rIns="0" bIns="0" rtlCol="0" anchor="ctr"/>
            <a:lstStyle/>
            <a:p>
              <a:pPr algn="ctr">
                <a:lnSpc>
                  <a:spcPts val="1439"/>
                </a:lnSpc>
              </a:pPr>
              <a:r>
                <a:rPr lang="en-US" sz="1200">
                  <a:solidFill>
                    <a:srgbClr val="898989"/>
                  </a:solidFill>
                  <a:latin typeface="Calibri (MS)"/>
                  <a:ea typeface="Calibri (MS)"/>
                  <a:cs typeface="Calibri (MS)"/>
                  <a:sym typeface="Calibri (MS)"/>
                </a:rPr>
                <a:t>(c) 2024 by Sustainable Jack, Dr. John H. Martin.</a:t>
              </a:r>
            </a:p>
          </p:txBody>
        </p:sp>
      </p:grpSp>
      <p:pic>
        <p:nvPicPr>
          <p:cNvPr id="10" name="day3 shipping">
            <a:hlinkClick r:id="" action="ppaction://media"/>
            <a:extLst>
              <a:ext uri="{FF2B5EF4-FFF2-40B4-BE49-F238E27FC236}">
                <a16:creationId xmlns:a16="http://schemas.microsoft.com/office/drawing/2014/main" id="{05AFCA83-40A1-445E-9756-0120390D119A}"/>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7759204" y="2573958"/>
            <a:ext cx="10202842" cy="7652132"/>
          </a:xfrm>
          <a:prstGeom prst="rect">
            <a:avLst/>
          </a:prstGeom>
        </p:spPr>
      </p:pic>
      <p:pic>
        <p:nvPicPr>
          <p:cNvPr id="11" name="Picture 10">
            <a:extLst>
              <a:ext uri="{FF2B5EF4-FFF2-40B4-BE49-F238E27FC236}">
                <a16:creationId xmlns:a16="http://schemas.microsoft.com/office/drawing/2014/main" id="{CA8D80E7-CA09-42E2-B226-658D65F944D9}"/>
              </a:ext>
            </a:extLst>
          </p:cNvPr>
          <p:cNvPicPr>
            <a:picLocks noChangeAspect="1"/>
          </p:cNvPicPr>
          <p:nvPr/>
        </p:nvPicPr>
        <p:blipFill>
          <a:blip r:embed="rId6"/>
          <a:stretch>
            <a:fillRect/>
          </a:stretch>
        </p:blipFill>
        <p:spPr>
          <a:xfrm>
            <a:off x="-1447800" y="2627007"/>
            <a:ext cx="8686800" cy="7606426"/>
          </a:xfrm>
          <a:prstGeom prst="rect">
            <a:avLst/>
          </a:prstGeom>
          <a:ln w="76200">
            <a:solidFill>
              <a:schemeClr val="bg1">
                <a:lumMod val="75000"/>
              </a:schemeClr>
            </a:solidFill>
          </a:ln>
        </p:spPr>
      </p:pic>
      <p:sp>
        <p:nvSpPr>
          <p:cNvPr id="17" name="TextBox 16">
            <a:extLst>
              <a:ext uri="{FF2B5EF4-FFF2-40B4-BE49-F238E27FC236}">
                <a16:creationId xmlns:a16="http://schemas.microsoft.com/office/drawing/2014/main" id="{D241F90B-8B18-4CC0-B301-4EA65BB0DE15}"/>
              </a:ext>
            </a:extLst>
          </p:cNvPr>
          <p:cNvSpPr txBox="1"/>
          <p:nvPr/>
        </p:nvSpPr>
        <p:spPr>
          <a:xfrm>
            <a:off x="-1565145" y="308546"/>
            <a:ext cx="7848600" cy="2123658"/>
          </a:xfrm>
          <a:prstGeom prst="rect">
            <a:avLst/>
          </a:prstGeom>
          <a:noFill/>
        </p:spPr>
        <p:txBody>
          <a:bodyPr wrap="square" rtlCol="0">
            <a:spAutoFit/>
          </a:bodyPr>
          <a:lstStyle/>
          <a:p>
            <a:r>
              <a:rPr lang="en-US" sz="4400" dirty="0">
                <a:solidFill>
                  <a:schemeClr val="bg1"/>
                </a:solidFill>
              </a:rPr>
              <a:t>Built three portable units. </a:t>
            </a:r>
            <a:br>
              <a:rPr lang="en-US" sz="4400" dirty="0">
                <a:solidFill>
                  <a:schemeClr val="bg1"/>
                </a:solidFill>
              </a:rPr>
            </a:br>
            <a:r>
              <a:rPr lang="en-US" sz="4400" dirty="0">
                <a:solidFill>
                  <a:schemeClr val="bg1"/>
                </a:solidFill>
              </a:rPr>
              <a:t>Two members have since sponsored their own workshops.</a:t>
            </a:r>
          </a:p>
        </p:txBody>
      </p:sp>
      <p:sp>
        <p:nvSpPr>
          <p:cNvPr id="18" name="TextBox 17">
            <a:extLst>
              <a:ext uri="{FF2B5EF4-FFF2-40B4-BE49-F238E27FC236}">
                <a16:creationId xmlns:a16="http://schemas.microsoft.com/office/drawing/2014/main" id="{CC7D90E6-FB88-4077-BD7E-83C58BCD3190}"/>
              </a:ext>
            </a:extLst>
          </p:cNvPr>
          <p:cNvSpPr txBox="1"/>
          <p:nvPr/>
        </p:nvSpPr>
        <p:spPr>
          <a:xfrm>
            <a:off x="6629400" y="281945"/>
            <a:ext cx="10972800" cy="830997"/>
          </a:xfrm>
          <a:prstGeom prst="rect">
            <a:avLst/>
          </a:prstGeom>
          <a:noFill/>
        </p:spPr>
        <p:txBody>
          <a:bodyPr wrap="square" rtlCol="0">
            <a:spAutoFit/>
          </a:bodyPr>
          <a:lstStyle/>
          <a:p>
            <a:pPr algn="ctr"/>
            <a:r>
              <a:rPr lang="en-US" sz="4800" b="1" dirty="0">
                <a:solidFill>
                  <a:srgbClr val="FFC000"/>
                </a:solidFill>
              </a:rPr>
              <a:t>Accomplishments for first workshop</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3538"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fill="hold" display="0">
                  <p:stCondLst>
                    <p:cond delay="indefinite"/>
                  </p:stCondLst>
                </p:cTn>
                <p:tgtEl>
                  <p:spTgt spid="10"/>
                </p:tgtEl>
              </p:cMediaNode>
            </p:video>
            <p:seq concurrent="1" nextAc="seek">
              <p:cTn id="8" restart="whenNotActive" fill="hold" evtFilter="cancelBubble" nodeType="interactiveSeq">
                <p:stCondLst>
                  <p:cond evt="onClick" delay="0">
                    <p:tgtEl>
                      <p:spTgt spid="10"/>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0"/>
                                        </p:tgtEl>
                                      </p:cBhvr>
                                    </p:cmd>
                                  </p:childTnLst>
                                </p:cTn>
                              </p:par>
                            </p:childTnLst>
                          </p:cTn>
                        </p:par>
                      </p:childTnLst>
                    </p:cTn>
                  </p:par>
                </p:childTnLst>
              </p:cTn>
              <p:nextCondLst>
                <p:cond evt="onClick" delay="0">
                  <p:tgtEl>
                    <p:spTgt spid="10"/>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386</TotalTime>
  <Words>725</Words>
  <Application>Microsoft Office PowerPoint</Application>
  <PresentationFormat>Custom</PresentationFormat>
  <Paragraphs>172</Paragraphs>
  <Slides>14</Slides>
  <Notes>2</Notes>
  <HiddenSlides>0</HiddenSlides>
  <MMClips>1</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14</vt:i4>
      </vt:variant>
    </vt:vector>
  </HeadingPairs>
  <TitlesOfParts>
    <vt:vector size="25" baseType="lpstr">
      <vt:lpstr>Open Sans Bold</vt:lpstr>
      <vt:lpstr>Helvetica Bold</vt:lpstr>
      <vt:lpstr>Calibri (MS)</vt:lpstr>
      <vt:lpstr>Canva Sans Bold</vt:lpstr>
      <vt:lpstr>Calibri</vt:lpstr>
      <vt:lpstr>Arial Bold</vt:lpstr>
      <vt:lpstr>Calibri (MS) Bold</vt:lpstr>
      <vt:lpstr>Helvetica</vt:lpstr>
      <vt:lpstr>Helvetica World</vt:lpstr>
      <vt:lpstr>Arial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Accessible Collaborative Local Affordable Renewable Modular Scalable Homegrown Portable Integrable Innovative Solar Power Limitless Clean Sustainable Democratic Crisis-Ready</dc:title>
  <dc:creator>J Kim Wright</dc:creator>
  <cp:lastModifiedBy>J Kim Wright</cp:lastModifiedBy>
  <cp:revision>22</cp:revision>
  <dcterms:created xsi:type="dcterms:W3CDTF">2006-08-16T00:00:00Z</dcterms:created>
  <dcterms:modified xsi:type="dcterms:W3CDTF">2026-06-08T05:47:45Z</dcterms:modified>
  <dc:identifier>DAHHbiqVwfM</dc:identifier>
</cp:coreProperties>
</file>